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2"/>
  </p:sldMasterIdLst>
  <p:notesMasterIdLst>
    <p:notesMasterId r:id="rId19"/>
  </p:notesMasterIdLst>
  <p:handoutMasterIdLst>
    <p:handoutMasterId r:id="rId20"/>
  </p:handoutMasterIdLst>
  <p:sldIdLst>
    <p:sldId id="281" r:id="rId3"/>
    <p:sldId id="301" r:id="rId4"/>
    <p:sldId id="287" r:id="rId5"/>
    <p:sldId id="304" r:id="rId6"/>
    <p:sldId id="289" r:id="rId7"/>
    <p:sldId id="294" r:id="rId8"/>
    <p:sldId id="297" r:id="rId9"/>
    <p:sldId id="305" r:id="rId10"/>
    <p:sldId id="295" r:id="rId11"/>
    <p:sldId id="296" r:id="rId12"/>
    <p:sldId id="288" r:id="rId13"/>
    <p:sldId id="291" r:id="rId14"/>
    <p:sldId id="299" r:id="rId15"/>
    <p:sldId id="300" r:id="rId16"/>
    <p:sldId id="290" r:id="rId17"/>
    <p:sldId id="302" r:id="rId18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40" userDrawn="1">
          <p15:clr>
            <a:srgbClr val="A4A3A4"/>
          </p15:clr>
        </p15:guide>
        <p15:guide id="2" pos="1912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  <a:srgbClr val="D40000"/>
    <a:srgbClr val="B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0" autoAdjust="0"/>
    <p:restoredTop sz="96445" autoAdjust="0"/>
  </p:normalViewPr>
  <p:slideViewPr>
    <p:cSldViewPr snapToGrid="0">
      <p:cViewPr>
        <p:scale>
          <a:sx n="81" d="100"/>
          <a:sy n="81" d="100"/>
        </p:scale>
        <p:origin x="-402" y="210"/>
      </p:cViewPr>
      <p:guideLst>
        <p:guide orient="horz" pos="2160"/>
        <p:guide pos="3840"/>
        <p:guide pos="19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548"/>
    </p:cViewPr>
  </p:sorterViewPr>
  <p:notesViewPr>
    <p:cSldViewPr snapToGrid="0">
      <p:cViewPr varScale="1">
        <p:scale>
          <a:sx n="75" d="100"/>
          <a:sy n="75" d="100"/>
        </p:scale>
        <p:origin x="121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6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BCAFC7A-71DD-4C2C-B63D-60FDC7DD5449}" type="datetimeFigureOut">
              <a:rPr lang="ru-RU" smtClean="0"/>
              <a:t>30.05.2018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813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DA6FC261-E491-4C42-A663-B95247CC46D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2031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6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85ECAFD-F005-4163-B10D-85806DC43F93}" type="datetimeFigureOut">
              <a:rPr lang="ru-RU" smtClean="0"/>
              <a:t>30.05.2018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33E963C-1534-4F8D-B2A7-66D81AA259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1850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794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366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3375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8469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7451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26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3105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3437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7324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854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4349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38684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30595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1799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9883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806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ru-RU" smtClean="0"/>
              <a:t>30.05.2018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ru-RU" smtClean="0"/>
              <a:t>30.05.2018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ru-RU" smtClean="0"/>
              <a:t>30.05.2018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ru-RU" smtClean="0"/>
              <a:t>30.05.2018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30.05.2018</a:t>
            </a:fld>
            <a:endParaRPr lang="ru-RU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30.05.2018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30.05.2018</a:t>
            </a:fld>
            <a:endParaRPr lang="ru-RU" dirty="0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30.05.2018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30.05.2018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ние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редло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Текст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400" cap="small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2" name="Надпись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ru-RU" sz="12200" b="0" i="0" dirty="0">
                <a:latin typeface="Century Gothic"/>
                <a:ea typeface="+mn-ea"/>
                <a:cs typeface="+mn-cs"/>
              </a:rPr>
              <a:t>"</a:t>
            </a:r>
          </a:p>
        </p:txBody>
      </p:sp>
      <p:sp>
        <p:nvSpPr>
          <p:cNvPr id="15" name="Надпись 14"/>
          <p:cNvSpPr txBox="1"/>
          <p:nvPr/>
        </p:nvSpPr>
        <p:spPr>
          <a:xfrm>
            <a:off x="9322667" y="26094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ru-RU" sz="12200" b="0" i="0" dirty="0">
                <a:latin typeface="Century Gothic"/>
                <a:ea typeface="+mn-ea"/>
                <a:cs typeface="+mn-cs"/>
              </a:rPr>
              <a:t>"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Именная карточ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менная карточка с предло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32766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574801" y="4953000"/>
            <a:ext cx="7999315" cy="1074057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0" i="0" kern="12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Надпись 8"/>
          <p:cNvSpPr txBox="1"/>
          <p:nvPr/>
        </p:nvSpPr>
        <p:spPr>
          <a:xfrm>
            <a:off x="805368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ru-RU" sz="12200" b="0" i="0" dirty="0">
                <a:latin typeface="Century Gothic"/>
                <a:ea typeface="+mn-ea"/>
                <a:cs typeface="+mn-cs"/>
              </a:rPr>
              <a:t>"</a:t>
            </a:r>
          </a:p>
        </p:txBody>
      </p:sp>
      <p:sp>
        <p:nvSpPr>
          <p:cNvPr id="15" name="Надпись 14"/>
          <p:cNvSpPr txBox="1"/>
          <p:nvPr/>
        </p:nvSpPr>
        <p:spPr>
          <a:xfrm>
            <a:off x="9334033" y="331651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ru-RU" sz="12200" b="0" i="0" dirty="0">
                <a:latin typeface="Century Gothic"/>
                <a:ea typeface="+mn-ea"/>
                <a:cs typeface="+mn-cs"/>
              </a:rPr>
              <a:t>"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Текст 3"/>
          <p:cNvSpPr>
            <a:spLocks noGrp="1"/>
          </p:cNvSpPr>
          <p:nvPr>
            <p:ph type="body" sz="half" idx="13"/>
          </p:nvPr>
        </p:nvSpPr>
        <p:spPr>
          <a:xfrm>
            <a:off x="1154953" y="3848610"/>
            <a:ext cx="8825659" cy="588517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buNone/>
              <a:defRPr lang="en-US" sz="3600" b="0" i="0" kern="1200" cap="none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Текст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Текст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Текст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30.05.2018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столбца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Текст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Текст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Рисунок 2"/>
          <p:cNvSpPr>
            <a:spLocks noGrp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0" name="Рисунок 2"/>
          <p:cNvSpPr>
            <a:spLocks noGrp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1" name="Рисунок 2"/>
          <p:cNvSpPr>
            <a:spLocks noGrp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30.05.2018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2463" y="430213"/>
            <a:ext cx="7423149" cy="5826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Овал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ru-RU" smtClean="0"/>
              <a:t>30.05.2018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3" r:id="rId14"/>
    <p:sldLayoutId id="2147483665" r:id="rId15"/>
    <p:sldLayoutId id="2147483669" r:id="rId16"/>
    <p:sldLayoutId id="2147483670" r:id="rId17"/>
    <p:sldLayoutId id="2147483658" r:id="rId18"/>
    <p:sldLayoutId id="2147483659" r:id="rId1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ons.wikimedia.org/wiki/File:Flag-map_of_Moscow_Oblast.svg" TargetMode="External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rudocs.exdat.com/docs/index-19826.html" TargetMode="External"/><Relationship Id="rId13" Type="http://schemas.openxmlformats.org/officeDocument/2006/relationships/hyperlink" Target="https://www.coloring-book.biz/raskraski/posuda-predmety-byta-kantstovary/chasy/4534" TargetMode="External"/><Relationship Id="rId18" Type="http://schemas.openxmlformats.org/officeDocument/2006/relationships/hyperlink" Target="http://www.freepik.com/free-icon/increasing-stocks-graphic-of-bars_729852.htm" TargetMode="External"/><Relationship Id="rId3" Type="http://schemas.openxmlformats.org/officeDocument/2006/relationships/image" Target="../media/image7.png"/><Relationship Id="rId21" Type="http://schemas.openxmlformats.org/officeDocument/2006/relationships/image" Target="../media/image17.png"/><Relationship Id="rId7" Type="http://schemas.openxmlformats.org/officeDocument/2006/relationships/image" Target="../media/image11.gif"/><Relationship Id="rId12" Type="http://schemas.microsoft.com/office/2007/relationships/hdphoto" Target="../media/hdphoto3.wdp"/><Relationship Id="rId17" Type="http://schemas.microsoft.com/office/2007/relationships/hdphoto" Target="../media/hdphoto4.wdp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5.png"/><Relationship Id="rId20" Type="http://schemas.openxmlformats.org/officeDocument/2006/relationships/hyperlink" Target="http://iventurer.ru/na-chem-zarabatyvayut-v-krizi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5" Type="http://schemas.openxmlformats.org/officeDocument/2006/relationships/hyperlink" Target="http://iconbird.com/view/46796_iconki_bukva_v" TargetMode="External"/><Relationship Id="rId23" Type="http://schemas.openxmlformats.org/officeDocument/2006/relationships/hyperlink" Target="https://ru.freepik.com/free-icon/bars-chart-ascending_736689.htm" TargetMode="External"/><Relationship Id="rId10" Type="http://schemas.openxmlformats.org/officeDocument/2006/relationships/hyperlink" Target="https://ru.wikipedia.org/wiki/%25_(%D0%B7%D0%BD%D0%B0%D0%BA)" TargetMode="External"/><Relationship Id="rId19" Type="http://schemas.openxmlformats.org/officeDocument/2006/relationships/image" Target="../media/image16.jpg"/><Relationship Id="rId4" Type="http://schemas.microsoft.com/office/2007/relationships/hdphoto" Target="../media/hdphoto1.wdp"/><Relationship Id="rId9" Type="http://schemas.openxmlformats.org/officeDocument/2006/relationships/image" Target="../media/image12.png"/><Relationship Id="rId14" Type="http://schemas.openxmlformats.org/officeDocument/2006/relationships/image" Target="../media/image14.png"/><Relationship Id="rId22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0.png"/><Relationship Id="rId18" Type="http://schemas.openxmlformats.org/officeDocument/2006/relationships/hyperlink" Target="https://www.freepik.com/free-photos-vectors/patent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://de.depositphotos.com/101606996/stock-illustration-cnc-milling-machine-icon.html" TargetMode="External"/><Relationship Id="rId12" Type="http://schemas.openxmlformats.org/officeDocument/2006/relationships/hyperlink" Target="http://ofinansah.kz/?type=4&amp;id=207&amp;lang=ru" TargetMode="External"/><Relationship Id="rId17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6" Type="http://schemas.openxmlformats.org/officeDocument/2006/relationships/hyperlink" Target="https://twitter.com/Inzhener_el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11" Type="http://schemas.microsoft.com/office/2007/relationships/hdphoto" Target="../media/hdphoto7.wdp"/><Relationship Id="rId5" Type="http://schemas.openxmlformats.org/officeDocument/2006/relationships/image" Target="../media/image18.png"/><Relationship Id="rId15" Type="http://schemas.openxmlformats.org/officeDocument/2006/relationships/image" Target="../media/image21.gif"/><Relationship Id="rId10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10.png"/><Relationship Id="rId14" Type="http://schemas.openxmlformats.org/officeDocument/2006/relationships/hyperlink" Target="https://thenounproject.com/term/working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ewdesignfile.com/post_construction-crane-vector_396468/" TargetMode="External"/><Relationship Id="rId13" Type="http://schemas.openxmlformats.org/officeDocument/2006/relationships/image" Target="../media/image26.jpg"/><Relationship Id="rId18" Type="http://schemas.openxmlformats.org/officeDocument/2006/relationships/hyperlink" Target="http://fb.ru/article/174247/chto-takoe-repo-valyutnaya-sdelka-repo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24.jpg"/><Relationship Id="rId12" Type="http://schemas.openxmlformats.org/officeDocument/2006/relationships/hyperlink" Target="http://www.freepik.com/free-icon/eco-smoke-factory_743782.htm" TargetMode="External"/><Relationship Id="rId17" Type="http://schemas.openxmlformats.org/officeDocument/2006/relationships/image" Target="../media/image28.jpg"/><Relationship Id="rId2" Type="http://schemas.openxmlformats.org/officeDocument/2006/relationships/notesSlide" Target="../notesSlides/notesSlide5.xml"/><Relationship Id="rId16" Type="http://schemas.openxmlformats.org/officeDocument/2006/relationships/hyperlink" Target="http://dic.academic.ru/dic.nsf/polytechnic/8128/&#1057;&#1040;&#1052;&#1054;&#1061;&#1054;&#1044;&#1053;&#1040;&#1071;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l.freepik.com/darmowe-ikony/nauka-symbol-atomu_720579.htm" TargetMode="External"/><Relationship Id="rId11" Type="http://schemas.openxmlformats.org/officeDocument/2006/relationships/image" Target="../media/image25.jpg"/><Relationship Id="rId5" Type="http://schemas.openxmlformats.org/officeDocument/2006/relationships/image" Target="../media/image23.jpg"/><Relationship Id="rId15" Type="http://schemas.openxmlformats.org/officeDocument/2006/relationships/image" Target="../media/image27.jp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8.png"/><Relationship Id="rId14" Type="http://schemas.openxmlformats.org/officeDocument/2006/relationships/hyperlink" Target="http://biznesogolik.ru/pribyl-ot-pokupki-sajta-v-kredit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en/clipboard-green-check-list-311168/" TargetMode="External"/><Relationship Id="rId3" Type="http://schemas.openxmlformats.org/officeDocument/2006/relationships/image" Target="../media/image30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openclipart.org/detail/27398/universal-information-symbol-by-missiridia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10" Type="http://schemas.openxmlformats.org/officeDocument/2006/relationships/hyperlink" Target="https://pixabay.com/de/klassiker-telefon-silhouette-163688/" TargetMode="External"/><Relationship Id="rId4" Type="http://schemas.microsoft.com/office/2007/relationships/hdphoto" Target="../media/hdphoto1.wdp"/><Relationship Id="rId9" Type="http://schemas.openxmlformats.org/officeDocument/2006/relationships/image" Target="../media/image33.jp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7.png"/><Relationship Id="rId7" Type="http://schemas.openxmlformats.org/officeDocument/2006/relationships/image" Target="../media/image34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36.png"/><Relationship Id="rId5" Type="http://schemas.openxmlformats.org/officeDocument/2006/relationships/image" Target="../media/image8.png"/><Relationship Id="rId10" Type="http://schemas.openxmlformats.org/officeDocument/2006/relationships/image" Target="../media/image35.png"/><Relationship Id="rId4" Type="http://schemas.microsoft.com/office/2007/relationships/hdphoto" Target="../media/hdphoto1.wdp"/><Relationship Id="rId9" Type="http://schemas.openxmlformats.org/officeDocument/2006/relationships/hyperlink" Target="https://de.fotolia.com/id/114507749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7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hyperlink" Target="http://openclipart.org/detail/27398/universal-information-symbol-by-missiridia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xmlns="" id="{35D4A51A-F8A5-4748-9B72-8DA6CDE99987}"/>
              </a:ext>
            </a:extLst>
          </p:cNvPr>
          <p:cNvSpPr txBox="1">
            <a:spLocks/>
          </p:cNvSpPr>
          <p:nvPr/>
        </p:nvSpPr>
        <p:spPr>
          <a:xfrm>
            <a:off x="3175842" y="4543425"/>
            <a:ext cx="8825658" cy="332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1"/>
              </a:spcBef>
            </a:pPr>
            <a:r>
              <a:rPr lang="ru-RU" sz="40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</a:rPr>
              <a:t>Государственная поддержка промышленных предприятий Московской области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2903220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2" y="295275"/>
            <a:ext cx="2733675" cy="78105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C587AAE-4497-438D-8D49-6A70D01491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4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4651750" y="129181"/>
            <a:ext cx="4777951" cy="451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376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F111E28D-7982-424A-954E-D7762068E6CB}"/>
              </a:ext>
            </a:extLst>
          </p:cNvPr>
          <p:cNvSpPr txBox="1"/>
          <p:nvPr/>
        </p:nvSpPr>
        <p:spPr>
          <a:xfrm>
            <a:off x="1757298" y="1881838"/>
            <a:ext cx="4725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D40000"/>
                </a:solidFill>
                <a:latin typeface="Century Gothic" panose="020B0502020202020204"/>
              </a:rPr>
              <a:t>Проекты развития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D40000"/>
              </a:solidFill>
              <a:effectLst/>
              <a:uLnTx/>
              <a:uFillTx/>
              <a:latin typeface="Century Gothic" panose="020B0502020202020204"/>
            </a:endParaRPr>
          </a:p>
        </p:txBody>
      </p:sp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824668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Программы финансирования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F6A00FAB-B5D4-4F74-B1C9-D9F68B123A84}"/>
              </a:ext>
            </a:extLst>
          </p:cNvPr>
          <p:cNvSpPr txBox="1"/>
          <p:nvPr/>
        </p:nvSpPr>
        <p:spPr>
          <a:xfrm>
            <a:off x="6493977" y="1881838"/>
            <a:ext cx="46706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D40000"/>
                </a:solidFill>
                <a:latin typeface="Century Gothic" panose="020B0502020202020204"/>
              </a:rPr>
              <a:t>Комплектующие изделия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D40000"/>
              </a:solidFill>
              <a:effectLst/>
              <a:uLnTx/>
              <a:uFillTx/>
              <a:latin typeface="Century Gothic" panose="020B0502020202020204"/>
            </a:endParaRPr>
          </a:p>
        </p:txBody>
      </p:sp>
      <p:sp>
        <p:nvSpPr>
          <p:cNvPr id="27" name="Прямоугольник 2">
            <a:extLst>
              <a:ext uri="{FF2B5EF4-FFF2-40B4-BE49-F238E27FC236}">
                <a16:creationId xmlns:a16="http://schemas.microsoft.com/office/drawing/2014/main" xmlns="" id="{28EC3B8D-0970-4DFC-BDCE-778ABF781887}"/>
              </a:ext>
            </a:extLst>
          </p:cNvPr>
          <p:cNvSpPr txBox="1">
            <a:spLocks/>
          </p:cNvSpPr>
          <p:nvPr/>
        </p:nvSpPr>
        <p:spPr>
          <a:xfrm>
            <a:off x="2303755" y="3705487"/>
            <a:ext cx="4055312" cy="11879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высокотехнологичной продукции</a:t>
            </a:r>
          </a:p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продукции импортозамещения</a:t>
            </a:r>
          </a:p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экспортной продукции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28" name="Прямоугольник 2">
            <a:extLst>
              <a:ext uri="{FF2B5EF4-FFF2-40B4-BE49-F238E27FC236}">
                <a16:creationId xmlns:a16="http://schemas.microsoft.com/office/drawing/2014/main" xmlns="" id="{D508DA61-EF24-4683-8267-8A839D37F862}"/>
              </a:ext>
            </a:extLst>
          </p:cNvPr>
          <p:cNvSpPr txBox="1">
            <a:spLocks/>
          </p:cNvSpPr>
          <p:nvPr/>
        </p:nvSpPr>
        <p:spPr>
          <a:xfrm>
            <a:off x="7097701" y="3705487"/>
            <a:ext cx="3829618" cy="847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комплектующих изделий </a:t>
            </a:r>
            <a:b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для конечной продукции российского производства*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31" name="Прямоугольник 2">
            <a:extLst>
              <a:ext uri="{FF2B5EF4-FFF2-40B4-BE49-F238E27FC236}">
                <a16:creationId xmlns:a16="http://schemas.microsoft.com/office/drawing/2014/main" xmlns="" id="{B5BD057F-F368-47FA-B8B6-20857CFDEC11}"/>
              </a:ext>
            </a:extLst>
          </p:cNvPr>
          <p:cNvSpPr txBox="1">
            <a:spLocks/>
          </p:cNvSpPr>
          <p:nvPr/>
        </p:nvSpPr>
        <p:spPr>
          <a:xfrm>
            <a:off x="1967262" y="2807617"/>
            <a:ext cx="9252087" cy="3765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Льготные займы на модернизацию и/или организацию нового производства</a:t>
            </a:r>
          </a:p>
        </p:txBody>
      </p:sp>
      <p:grpSp>
        <p:nvGrpSpPr>
          <p:cNvPr id="40" name="그룹 27">
            <a:extLst>
              <a:ext uri="{FF2B5EF4-FFF2-40B4-BE49-F238E27FC236}">
                <a16:creationId xmlns:a16="http://schemas.microsoft.com/office/drawing/2014/main" xmlns="" id="{BB04023A-7A53-474C-A184-C3C86FC47FF3}"/>
              </a:ext>
            </a:extLst>
          </p:cNvPr>
          <p:cNvGrpSpPr/>
          <p:nvPr/>
        </p:nvGrpSpPr>
        <p:grpSpPr>
          <a:xfrm>
            <a:off x="1953064" y="3822249"/>
            <a:ext cx="259322" cy="172150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41" name="갈매기형 수장 23">
              <a:extLst>
                <a:ext uri="{FF2B5EF4-FFF2-40B4-BE49-F238E27FC236}">
                  <a16:creationId xmlns:a16="http://schemas.microsoft.com/office/drawing/2014/main" xmlns="" id="{3AD8CF86-669B-4124-AB1D-9EBBE39A0395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44" name="갈매기형 수장 24">
              <a:extLst>
                <a:ext uri="{FF2B5EF4-FFF2-40B4-BE49-F238E27FC236}">
                  <a16:creationId xmlns:a16="http://schemas.microsoft.com/office/drawing/2014/main" xmlns="" id="{8558353A-A61E-4951-9B39-E2E5A553AC78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76C6751F-9F8C-466F-A52F-05A5AD60AD10}"/>
              </a:ext>
            </a:extLst>
          </p:cNvPr>
          <p:cNvSpPr/>
          <p:nvPr/>
        </p:nvSpPr>
        <p:spPr>
          <a:xfrm>
            <a:off x="1681656" y="6147539"/>
            <a:ext cx="982329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* - Комплектующие изделия, повышающие уровень локализации конечной российской продукции, перечисленной в приложении </a:t>
            </a:r>
            <a:b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 постановлению Правительства РФ от 17 июля 2015 г. № 719</a:t>
            </a:r>
          </a:p>
        </p:txBody>
      </p:sp>
      <p:sp>
        <p:nvSpPr>
          <p:cNvPr id="56" name="Номер слайда 6">
            <a:extLst>
              <a:ext uri="{FF2B5EF4-FFF2-40B4-BE49-F238E27FC236}">
                <a16:creationId xmlns:a16="http://schemas.microsoft.com/office/drawing/2014/main" xmlns="" id="{855448E6-18B8-42FF-9426-AEFD8B7AF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334B48EF-4C33-4FC8-A417-44C4674DBE16}"/>
              </a:ext>
            </a:extLst>
          </p:cNvPr>
          <p:cNvCxnSpPr>
            <a:cxnSpLocks/>
          </p:cNvCxnSpPr>
          <p:nvPr/>
        </p:nvCxnSpPr>
        <p:spPr>
          <a:xfrm>
            <a:off x="1736313" y="2547749"/>
            <a:ext cx="94830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2000F2C1-EEC5-4FBE-A6C7-94AA35C242EB}"/>
              </a:ext>
            </a:extLst>
          </p:cNvPr>
          <p:cNvCxnSpPr>
            <a:cxnSpLocks/>
          </p:cNvCxnSpPr>
          <p:nvPr/>
        </p:nvCxnSpPr>
        <p:spPr>
          <a:xfrm>
            <a:off x="1757298" y="3429000"/>
            <a:ext cx="94620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xmlns="" id="{226ADFB9-E020-425F-9E30-36FDDE579DD7}"/>
              </a:ext>
            </a:extLst>
          </p:cNvPr>
          <p:cNvCxnSpPr>
            <a:cxnSpLocks/>
          </p:cNvCxnSpPr>
          <p:nvPr/>
        </p:nvCxnSpPr>
        <p:spPr>
          <a:xfrm>
            <a:off x="6482687" y="3429000"/>
            <a:ext cx="0" cy="1464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xmlns="" id="{8717E035-52F6-4443-B8FC-DF00B00260E4}"/>
              </a:ext>
            </a:extLst>
          </p:cNvPr>
          <p:cNvCxnSpPr/>
          <p:nvPr/>
        </p:nvCxnSpPr>
        <p:spPr>
          <a:xfrm flipV="1">
            <a:off x="6482687" y="1677594"/>
            <a:ext cx="0" cy="8701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그룹 27">
            <a:extLst>
              <a:ext uri="{FF2B5EF4-FFF2-40B4-BE49-F238E27FC236}">
                <a16:creationId xmlns:a16="http://schemas.microsoft.com/office/drawing/2014/main" xmlns="" id="{23F5717E-6E56-4294-9FA5-14276D4BF6CC}"/>
              </a:ext>
            </a:extLst>
          </p:cNvPr>
          <p:cNvGrpSpPr/>
          <p:nvPr/>
        </p:nvGrpSpPr>
        <p:grpSpPr>
          <a:xfrm>
            <a:off x="1951733" y="4224176"/>
            <a:ext cx="259322" cy="172150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62" name="갈매기형 수장 23">
              <a:extLst>
                <a:ext uri="{FF2B5EF4-FFF2-40B4-BE49-F238E27FC236}">
                  <a16:creationId xmlns:a16="http://schemas.microsoft.com/office/drawing/2014/main" xmlns="" id="{7007FBEE-B886-4AE0-BB0D-2DCA137B726F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63" name="갈매기형 수장 24">
              <a:extLst>
                <a:ext uri="{FF2B5EF4-FFF2-40B4-BE49-F238E27FC236}">
                  <a16:creationId xmlns:a16="http://schemas.microsoft.com/office/drawing/2014/main" xmlns="" id="{A94C5F0F-8BFB-4302-B033-12D325AE4771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64" name="그룹 27">
            <a:extLst>
              <a:ext uri="{FF2B5EF4-FFF2-40B4-BE49-F238E27FC236}">
                <a16:creationId xmlns:a16="http://schemas.microsoft.com/office/drawing/2014/main" xmlns="" id="{BEA2078A-5FFC-47F9-A938-929017672435}"/>
              </a:ext>
            </a:extLst>
          </p:cNvPr>
          <p:cNvGrpSpPr/>
          <p:nvPr/>
        </p:nvGrpSpPr>
        <p:grpSpPr>
          <a:xfrm>
            <a:off x="1951733" y="4627972"/>
            <a:ext cx="259322" cy="172150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65" name="갈매기형 수장 23">
              <a:extLst>
                <a:ext uri="{FF2B5EF4-FFF2-40B4-BE49-F238E27FC236}">
                  <a16:creationId xmlns:a16="http://schemas.microsoft.com/office/drawing/2014/main" xmlns="" id="{7608F42C-AA23-4D8B-BA38-6E0A233864EC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66" name="갈매기형 수장 24">
              <a:extLst>
                <a:ext uri="{FF2B5EF4-FFF2-40B4-BE49-F238E27FC236}">
                  <a16:creationId xmlns:a16="http://schemas.microsoft.com/office/drawing/2014/main" xmlns="" id="{8FE1423A-6DC7-4B7F-BB83-14F579A3A0EE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67" name="그룹 27">
            <a:extLst>
              <a:ext uri="{FF2B5EF4-FFF2-40B4-BE49-F238E27FC236}">
                <a16:creationId xmlns:a16="http://schemas.microsoft.com/office/drawing/2014/main" xmlns="" id="{03CA243B-12CF-46E8-88D4-4336F3ABA4C4}"/>
              </a:ext>
            </a:extLst>
          </p:cNvPr>
          <p:cNvGrpSpPr/>
          <p:nvPr/>
        </p:nvGrpSpPr>
        <p:grpSpPr>
          <a:xfrm>
            <a:off x="6808114" y="3815601"/>
            <a:ext cx="259322" cy="172150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68" name="갈매기형 수장 23">
              <a:extLst>
                <a:ext uri="{FF2B5EF4-FFF2-40B4-BE49-F238E27FC236}">
                  <a16:creationId xmlns:a16="http://schemas.microsoft.com/office/drawing/2014/main" xmlns="" id="{B8DF0665-5023-499D-878A-54D15807DD8A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69" name="갈매기형 수장 24">
              <a:extLst>
                <a:ext uri="{FF2B5EF4-FFF2-40B4-BE49-F238E27FC236}">
                  <a16:creationId xmlns:a16="http://schemas.microsoft.com/office/drawing/2014/main" xmlns="" id="{F2D22999-B69C-4D1A-881E-28085D0BE3C4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4152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xmlns="" id="{435218DF-47F2-4A8A-A528-860EF80126BC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585645667"/>
              </p:ext>
            </p:extLst>
          </p:nvPr>
        </p:nvGraphicFramePr>
        <p:xfrm>
          <a:off x="1157635" y="947650"/>
          <a:ext cx="10565791" cy="5548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24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968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26498">
                  <a:extLst>
                    <a:ext uri="{9D8B030D-6E8A-4147-A177-3AD203B41FA5}">
                      <a16:colId xmlns:a16="http://schemas.microsoft.com/office/drawing/2014/main" xmlns="" val="2304823089"/>
                    </a:ext>
                  </a:extLst>
                </a:gridCol>
              </a:tblGrid>
              <a:tr h="725347">
                <a:tc>
                  <a:txBody>
                    <a:bodyPr/>
                    <a:lstStyle/>
                    <a:p>
                      <a:endParaRPr lang="ru-RU" sz="1300" dirty="0">
                        <a:solidFill>
                          <a:schemeClr val="bg1"/>
                        </a:solidFill>
                      </a:endParaRP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ru-RU" sz="2000" b="1" dirty="0">
                          <a:solidFill>
                            <a:srgbClr val="D40000"/>
                          </a:solidFill>
                        </a:rPr>
                        <a:t>Проекты развития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ru-RU" sz="2000" b="1" dirty="0">
                          <a:solidFill>
                            <a:srgbClr val="D40000"/>
                          </a:solidFill>
                        </a:rPr>
                        <a:t>Комплектующие изделия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4864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Сумма займа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20-100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млн. руб.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20-100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млн. руб.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9579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Процентная ставка на заём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600" b="1" dirty="0">
                          <a:latin typeface="+mn-lt"/>
                        </a:rPr>
                        <a:t>1% </a:t>
                      </a:r>
                      <a:r>
                        <a:rPr lang="ru-RU" sz="1300" dirty="0">
                          <a:latin typeface="+mn-lt"/>
                        </a:rPr>
                        <a:t>- первые три года 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600" b="1" dirty="0">
                          <a:latin typeface="+mn-lt"/>
                        </a:rPr>
                        <a:t>5%</a:t>
                      </a:r>
                      <a:r>
                        <a:rPr lang="ru-RU" sz="1600" dirty="0">
                          <a:latin typeface="+mn-lt"/>
                        </a:rPr>
                        <a:t> </a:t>
                      </a:r>
                      <a:r>
                        <a:rPr lang="ru-RU" sz="1300" dirty="0">
                          <a:latin typeface="+mn-lt"/>
                        </a:rPr>
                        <a:t>- оставшийся срок 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7643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Срок займа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 </a:t>
                      </a:r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мес.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(5 лет)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 </a:t>
                      </a:r>
                      <a:r>
                        <a:rPr kumimoji="0" lang="ru-RU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мес.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(5 лет)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09579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Общий бюджет проекта 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l"/>
                      <a:r>
                        <a:rPr lang="ru-RU" sz="13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ru-RU" sz="13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40 </a:t>
                      </a:r>
                      <a:r>
                        <a:rPr lang="ru-RU" sz="13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млн. руб.</a:t>
                      </a:r>
                    </a:p>
                    <a:p>
                      <a:pPr algn="ctr"/>
                      <a:endParaRPr lang="ru-RU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28,6 </a:t>
                      </a:r>
                      <a:r>
                        <a:rPr kumimoji="0" lang="ru-RU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млн. руб</a:t>
                      </a:r>
                      <a:r>
                        <a:rPr kumimoji="0" lang="ru-RU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8596">
                <a:tc>
                  <a:txBody>
                    <a:bodyPr/>
                    <a:lstStyle/>
                    <a:p>
                      <a:pPr marL="914400" marR="0" lvl="2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Софинансирование Фонда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50% </a:t>
                      </a:r>
                      <a:r>
                        <a:rPr lang="ru-RU" sz="13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бюджета проекта</a:t>
                      </a:r>
                      <a:endParaRPr lang="ru-RU" sz="13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70% </a:t>
                      </a:r>
                      <a:r>
                        <a:rPr lang="ru-RU" sz="13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бюджета проекта</a:t>
                      </a:r>
                      <a:endParaRPr lang="ru-RU" sz="13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79336838"/>
                  </a:ext>
                </a:extLst>
              </a:tr>
              <a:tr h="897423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Софинансирование заявителя, частных инвесторов или банков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50%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бюджета проекта,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том числе за счет собственных 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средств/ средств акционеров 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15%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суммы займа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30%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бюджета проекта,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том числе за счет собственных 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средств/ средств акционеров 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15%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суммы займа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59749475"/>
                  </a:ext>
                </a:extLst>
              </a:tr>
              <a:tr h="709579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Целевой объем продаж </a:t>
                      </a:r>
                    </a:p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новой продукции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50%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 суммы займа в год, начиная со 2 года серийного производства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30%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 суммы займа в год, начиная со 2 года серийного производства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1" name="Прямоугольник 1">
            <a:extLst>
              <a:ext uri="{FF2B5EF4-FFF2-40B4-BE49-F238E27FC236}">
                <a16:creationId xmlns:a16="http://schemas.microsoft.com/office/drawing/2014/main" xmlns="" id="{37557C39-2EA5-4DD0-9C9B-BE92C0DEFC22}"/>
              </a:ext>
            </a:extLst>
          </p:cNvPr>
          <p:cNvSpPr txBox="1">
            <a:spLocks/>
          </p:cNvSpPr>
          <p:nvPr/>
        </p:nvSpPr>
        <p:spPr>
          <a:xfrm>
            <a:off x="1396052" y="341914"/>
            <a:ext cx="8246686" cy="7224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Основные условия займа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3DDDD30B-F77D-4E2D-88AB-DFCE9B45C4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835A607-BADF-45FA-A9CA-0CE2E36468D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1327918" y="1693762"/>
            <a:ext cx="480556" cy="5543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9BDC1B9-F071-483D-B340-5BC270B6E6B1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tretch>
            <a:fillRect/>
          </a:stretch>
        </p:blipFill>
        <p:spPr>
          <a:xfrm>
            <a:off x="1352435" y="2413602"/>
            <a:ext cx="475397" cy="4316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DE194C9-63E3-4F2E-A79C-FE1604869E46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/>
                </a14:imgProps>
              </a:ext>
              <a:ext uri="{837473B0-CC2E-450A-ABE3-18F120FF3D39}">
                <a1611:picAttrSrcUrl xmlns:a1611="http://schemas.microsoft.com/office/drawing/2016/11/main" xmlns="" r:id="rId13"/>
              </a:ext>
            </a:extLst>
          </a:blip>
          <a:stretch>
            <a:fillRect/>
          </a:stretch>
        </p:blipFill>
        <p:spPr>
          <a:xfrm>
            <a:off x="1343791" y="3005929"/>
            <a:ext cx="554310" cy="55431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F774A44-6C0B-4C1B-AD6E-25144AFB424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xmlns="" r:id="rId15"/>
              </a:ext>
            </a:extLst>
          </a:blip>
          <a:stretch>
            <a:fillRect/>
          </a:stretch>
        </p:blipFill>
        <p:spPr>
          <a:xfrm>
            <a:off x="1327918" y="3702888"/>
            <a:ext cx="554306" cy="55430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56AA36E-5D35-4DBC-B35C-D0C8AE408585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/>
                </a14:imgProps>
              </a:ex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1327918" y="4303710"/>
            <a:ext cx="554310" cy="55431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D6502B1-5D75-4274-A86C-64F9AD62B239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xmlns="" r:id="rId20"/>
              </a:ext>
            </a:extLst>
          </a:blip>
          <a:stretch>
            <a:fillRect/>
          </a:stretch>
        </p:blipFill>
        <p:spPr>
          <a:xfrm>
            <a:off x="1327918" y="5042788"/>
            <a:ext cx="554306" cy="55430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65400B8C-0F6B-469C-8041-E05D917123D3}"/>
              </a:ext>
            </a:extLst>
          </p:cNvPr>
          <p:cNvPicPr>
            <a:picLocks noChangeAspect="1"/>
          </p:cNvPicPr>
          <p:nvPr/>
        </p:nvPicPr>
        <p:blipFill>
          <a:blip r:embed="rId2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2"/>
                </a14:imgProps>
              </a:ext>
              <a:ext uri="{837473B0-CC2E-450A-ABE3-18F120FF3D39}">
                <a1611:picAttrSrcUrl xmlns:a1611="http://schemas.microsoft.com/office/drawing/2016/11/main" xmlns="" r:id="rId23"/>
              </a:ext>
            </a:extLst>
          </a:blip>
          <a:stretch>
            <a:fillRect/>
          </a:stretch>
        </p:blipFill>
        <p:spPr>
          <a:xfrm>
            <a:off x="1394192" y="5975286"/>
            <a:ext cx="400912" cy="400912"/>
          </a:xfrm>
          <a:prstGeom prst="rect">
            <a:avLst/>
          </a:prstGeom>
        </p:spPr>
      </p:pic>
      <p:sp>
        <p:nvSpPr>
          <p:cNvPr id="24" name="Номер слайда 6">
            <a:extLst>
              <a:ext uri="{FF2B5EF4-FFF2-40B4-BE49-F238E27FC236}">
                <a16:creationId xmlns:a16="http://schemas.microsoft.com/office/drawing/2014/main" xmlns="" id="{394C3F1F-3DA2-46FD-ACA5-B05A2FA6E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07BC11D0-B4B2-4782-8421-1253A41A2D81}"/>
              </a:ext>
            </a:extLst>
          </p:cNvPr>
          <p:cNvCxnSpPr/>
          <p:nvPr/>
        </p:nvCxnSpPr>
        <p:spPr>
          <a:xfrm>
            <a:off x="1157634" y="1680114"/>
            <a:ext cx="105657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3EBEAE72-0082-4730-AB02-A140AD3765EA}"/>
              </a:ext>
            </a:extLst>
          </p:cNvPr>
          <p:cNvCxnSpPr/>
          <p:nvPr/>
        </p:nvCxnSpPr>
        <p:spPr>
          <a:xfrm>
            <a:off x="8484773" y="1693762"/>
            <a:ext cx="0" cy="4827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xmlns="" id="{B8476FB9-49D1-4CC1-9D86-278A4B82D85A}"/>
              </a:ext>
            </a:extLst>
          </p:cNvPr>
          <p:cNvCxnSpPr/>
          <p:nvPr/>
        </p:nvCxnSpPr>
        <p:spPr>
          <a:xfrm>
            <a:off x="5277549" y="1680114"/>
            <a:ext cx="0" cy="48409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29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A8D925D-798D-462B-87BD-5685CFC98EF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5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rcRect l="19195" t="20028" r="21238" b="20402"/>
          <a:stretch/>
        </p:blipFill>
        <p:spPr>
          <a:xfrm>
            <a:off x="2153929" y="5549108"/>
            <a:ext cx="648000" cy="64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Целевое назначение займа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32" name="타원 14">
            <a:extLst>
              <a:ext uri="{FF2B5EF4-FFF2-40B4-BE49-F238E27FC236}">
                <a16:creationId xmlns:a16="http://schemas.microsoft.com/office/drawing/2014/main" xmlns="" id="{BFDB79A3-FED7-45D8-BC74-F0A552505C63}"/>
              </a:ext>
            </a:extLst>
          </p:cNvPr>
          <p:cNvSpPr/>
          <p:nvPr/>
        </p:nvSpPr>
        <p:spPr>
          <a:xfrm>
            <a:off x="2039689" y="3308580"/>
            <a:ext cx="900000" cy="90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49" name="타원 12">
            <a:extLst>
              <a:ext uri="{FF2B5EF4-FFF2-40B4-BE49-F238E27FC236}">
                <a16:creationId xmlns:a16="http://schemas.microsoft.com/office/drawing/2014/main" xmlns="" id="{CCE06F77-5673-4878-B33E-AB1FB4A9D734}"/>
              </a:ext>
            </a:extLst>
          </p:cNvPr>
          <p:cNvSpPr/>
          <p:nvPr/>
        </p:nvSpPr>
        <p:spPr>
          <a:xfrm>
            <a:off x="2039028" y="5425184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51" name="Прямоугольник 2">
            <a:extLst>
              <a:ext uri="{FF2B5EF4-FFF2-40B4-BE49-F238E27FC236}">
                <a16:creationId xmlns:a16="http://schemas.microsoft.com/office/drawing/2014/main" xmlns="" id="{AE77446A-D00A-4CC6-AE04-1E2242C52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5940" y="1489619"/>
            <a:ext cx="6465628" cy="334864"/>
          </a:xfrm>
        </p:spPr>
        <p:txBody>
          <a:bodyPr>
            <a:noAutofit/>
          </a:bodyPr>
          <a:lstStyle/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schemeClr val="bg1"/>
                </a:solidFill>
              </a:rPr>
              <a:t>Разработка нового продукта или технологии</a:t>
            </a:r>
            <a:endParaRPr lang="ru-RU" sz="1800" i="0" dirty="0">
              <a:solidFill>
                <a:schemeClr val="bg1"/>
              </a:solidFill>
              <a:latin typeface="Century Gothic"/>
            </a:endParaRPr>
          </a:p>
        </p:txBody>
      </p:sp>
      <p:sp>
        <p:nvSpPr>
          <p:cNvPr id="52" name="Прямоугольник 2">
            <a:extLst>
              <a:ext uri="{FF2B5EF4-FFF2-40B4-BE49-F238E27FC236}">
                <a16:creationId xmlns:a16="http://schemas.microsoft.com/office/drawing/2014/main" xmlns="" id="{CD4BD10A-DD3A-430A-B347-C094007B7C03}"/>
              </a:ext>
            </a:extLst>
          </p:cNvPr>
          <p:cNvSpPr txBox="1">
            <a:spLocks/>
          </p:cNvSpPr>
          <p:nvPr/>
        </p:nvSpPr>
        <p:spPr>
          <a:xfrm>
            <a:off x="3195940" y="2527185"/>
            <a:ext cx="6100675" cy="3348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Разработка технико-экономического обоснования</a:t>
            </a:r>
          </a:p>
        </p:txBody>
      </p:sp>
      <p:sp>
        <p:nvSpPr>
          <p:cNvPr id="55" name="Прямоугольник 2">
            <a:extLst>
              <a:ext uri="{FF2B5EF4-FFF2-40B4-BE49-F238E27FC236}">
                <a16:creationId xmlns:a16="http://schemas.microsoft.com/office/drawing/2014/main" xmlns="" id="{C8DEA509-56A0-48A6-8105-C5D2E094B402}"/>
              </a:ext>
            </a:extLst>
          </p:cNvPr>
          <p:cNvSpPr txBox="1">
            <a:spLocks/>
          </p:cNvSpPr>
          <p:nvPr/>
        </p:nvSpPr>
        <p:spPr>
          <a:xfrm>
            <a:off x="3195938" y="3532344"/>
            <a:ext cx="8487423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Инжиниринговые услуги</a:t>
            </a:r>
          </a:p>
        </p:txBody>
      </p:sp>
      <p:sp>
        <p:nvSpPr>
          <p:cNvPr id="56" name="Прямоугольник 2">
            <a:extLst>
              <a:ext uri="{FF2B5EF4-FFF2-40B4-BE49-F238E27FC236}">
                <a16:creationId xmlns:a16="http://schemas.microsoft.com/office/drawing/2014/main" xmlns="" id="{856C9887-3AA5-4358-9A2B-4C05485B6A7F}"/>
              </a:ext>
            </a:extLst>
          </p:cNvPr>
          <p:cNvSpPr txBox="1">
            <a:spLocks/>
          </p:cNvSpPr>
          <p:nvPr/>
        </p:nvSpPr>
        <p:spPr>
          <a:xfrm>
            <a:off x="3195275" y="4594080"/>
            <a:ext cx="8052620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Приобретение прав на результаты интеллектуальной деятельности</a:t>
            </a:r>
          </a:p>
        </p:txBody>
      </p:sp>
      <p:sp>
        <p:nvSpPr>
          <p:cNvPr id="57" name="Прямоугольник 2">
            <a:extLst>
              <a:ext uri="{FF2B5EF4-FFF2-40B4-BE49-F238E27FC236}">
                <a16:creationId xmlns:a16="http://schemas.microsoft.com/office/drawing/2014/main" xmlns="" id="{6D2EA19E-7E1B-44DA-8CC8-AA7F075BE9CB}"/>
              </a:ext>
            </a:extLst>
          </p:cNvPr>
          <p:cNvSpPr txBox="1">
            <a:spLocks/>
          </p:cNvSpPr>
          <p:nvPr/>
        </p:nvSpPr>
        <p:spPr>
          <a:xfrm>
            <a:off x="3186046" y="5695582"/>
            <a:ext cx="7604620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Приобретение в собственность промышленного оборудования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9157F4AE-DD9D-49B5-8C3F-AFE443A895E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62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rcRect l="17646" t="9199" r="1888" b="868"/>
          <a:stretch/>
        </p:blipFill>
        <p:spPr>
          <a:xfrm>
            <a:off x="2117099" y="2410256"/>
            <a:ext cx="714482" cy="54300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contourW="12700">
            <a:contourClr>
              <a:srgbClr val="FDFDFD"/>
            </a:contourClr>
          </a:sp3d>
        </p:spPr>
      </p:pic>
      <p:sp>
        <p:nvSpPr>
          <p:cNvPr id="17" name="타원 8">
            <a:extLst>
              <a:ext uri="{FF2B5EF4-FFF2-40B4-BE49-F238E27FC236}">
                <a16:creationId xmlns:a16="http://schemas.microsoft.com/office/drawing/2014/main" xmlns="" id="{D29375DE-4647-400E-AC0C-95382FB09BD7}"/>
              </a:ext>
            </a:extLst>
          </p:cNvPr>
          <p:cNvSpPr/>
          <p:nvPr/>
        </p:nvSpPr>
        <p:spPr>
          <a:xfrm>
            <a:off x="2043488" y="1184139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26" name="타원 10">
            <a:extLst>
              <a:ext uri="{FF2B5EF4-FFF2-40B4-BE49-F238E27FC236}">
                <a16:creationId xmlns:a16="http://schemas.microsoft.com/office/drawing/2014/main" xmlns="" id="{358B45C2-0743-4525-9675-9485BCCA9CBE}"/>
              </a:ext>
            </a:extLst>
          </p:cNvPr>
          <p:cNvSpPr/>
          <p:nvPr/>
        </p:nvSpPr>
        <p:spPr>
          <a:xfrm>
            <a:off x="2039692" y="2244618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3674DDF-3515-4E52-B711-333E488F0EC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xmlns="" r:id="rId14"/>
              </a:ext>
            </a:extLst>
          </a:blip>
          <a:stretch>
            <a:fillRect/>
          </a:stretch>
        </p:blipFill>
        <p:spPr>
          <a:xfrm>
            <a:off x="2117099" y="1218757"/>
            <a:ext cx="771236" cy="77123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9D66910-54D4-41F1-AA87-4B11F502FC3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837473B0-CC2E-450A-ABE3-18F120FF3D39}">
                <a1611:picAttrSrcUrl xmlns:a1611="http://schemas.microsoft.com/office/drawing/2016/11/main" xmlns="" r:id="rId16"/>
              </a:ext>
            </a:extLst>
          </a:blip>
          <a:stretch>
            <a:fillRect/>
          </a:stretch>
        </p:blipFill>
        <p:spPr>
          <a:xfrm>
            <a:off x="2181954" y="3446408"/>
            <a:ext cx="594885" cy="5948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2DF68B27-4F73-40AE-AA7E-4532F8C9E0E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2176635" y="4576634"/>
            <a:ext cx="624786" cy="624786"/>
          </a:xfrm>
          <a:prstGeom prst="rect">
            <a:avLst/>
          </a:prstGeom>
        </p:spPr>
      </p:pic>
      <p:sp>
        <p:nvSpPr>
          <p:cNvPr id="44" name="타원 12">
            <a:extLst>
              <a:ext uri="{FF2B5EF4-FFF2-40B4-BE49-F238E27FC236}">
                <a16:creationId xmlns:a16="http://schemas.microsoft.com/office/drawing/2014/main" xmlns="" id="{D3D605EE-9338-42C6-936A-4BB1DEC49837}"/>
              </a:ext>
            </a:extLst>
          </p:cNvPr>
          <p:cNvSpPr/>
          <p:nvPr/>
        </p:nvSpPr>
        <p:spPr>
          <a:xfrm>
            <a:off x="2039028" y="4370113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104A2559-AF89-46AE-9FCA-53DEE2BA367F}"/>
              </a:ext>
            </a:extLst>
          </p:cNvPr>
          <p:cNvSpPr txBox="1"/>
          <p:nvPr/>
        </p:nvSpPr>
        <p:spPr>
          <a:xfrm>
            <a:off x="10152972" y="6221210"/>
            <a:ext cx="1677092" cy="398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см. Приложение №1 </a:t>
            </a:r>
            <a:b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</a:b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на слайде 11.</a:t>
            </a:r>
          </a:p>
        </p:txBody>
      </p:sp>
      <p:sp>
        <p:nvSpPr>
          <p:cNvPr id="39" name="Номер слайда 6">
            <a:extLst>
              <a:ext uri="{FF2B5EF4-FFF2-40B4-BE49-F238E27FC236}">
                <a16:creationId xmlns:a16="http://schemas.microsoft.com/office/drawing/2014/main" xmlns="" id="{00A8BA73-7539-4CBB-8E56-9E16BB364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788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BE59CFC-392E-467C-B3B2-FF0F4B42DB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2124984" y="2331387"/>
            <a:ext cx="737007" cy="73700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320EE28-0F59-49C3-A2E8-843D46D452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2142765" y="1191787"/>
            <a:ext cx="701444" cy="73836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Нельзя использовать средства займа на: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26" name="타원 10">
            <a:extLst>
              <a:ext uri="{FF2B5EF4-FFF2-40B4-BE49-F238E27FC236}">
                <a16:creationId xmlns:a16="http://schemas.microsoft.com/office/drawing/2014/main" xmlns="" id="{358B45C2-0743-4525-9675-9485BCCA9CBE}"/>
              </a:ext>
            </a:extLst>
          </p:cNvPr>
          <p:cNvSpPr/>
          <p:nvPr/>
        </p:nvSpPr>
        <p:spPr>
          <a:xfrm>
            <a:off x="2043488" y="2249610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9D06D83-8C7E-45C5-AAB7-39FF8DA69800}"/>
              </a:ext>
            </a:extLst>
          </p:cNvPr>
          <p:cNvSpPr txBox="1"/>
          <p:nvPr/>
        </p:nvSpPr>
        <p:spPr bwMode="auto">
          <a:xfrm>
            <a:off x="4974019" y="3217318"/>
            <a:ext cx="1817329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28600" indent="-228600" algn="ctr" defTabSz="914400" latinLnBrk="1">
              <a:defRPr/>
            </a:pPr>
            <a:endParaRPr lang="en-US" altLang="ko-KR" sz="1000" kern="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타원 14">
            <a:extLst>
              <a:ext uri="{FF2B5EF4-FFF2-40B4-BE49-F238E27FC236}">
                <a16:creationId xmlns:a16="http://schemas.microsoft.com/office/drawing/2014/main" xmlns="" id="{BFDB79A3-FED7-45D8-BC74-F0A552505C63}"/>
              </a:ext>
            </a:extLst>
          </p:cNvPr>
          <p:cNvSpPr/>
          <p:nvPr/>
        </p:nvSpPr>
        <p:spPr>
          <a:xfrm>
            <a:off x="2043488" y="3298068"/>
            <a:ext cx="900000" cy="90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51" name="Прямоугольник 2">
            <a:extLst>
              <a:ext uri="{FF2B5EF4-FFF2-40B4-BE49-F238E27FC236}">
                <a16:creationId xmlns:a16="http://schemas.microsoft.com/office/drawing/2014/main" xmlns="" id="{AE77446A-D00A-4CC6-AE04-1E2242C52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9739" y="1441674"/>
            <a:ext cx="8487423" cy="334864"/>
          </a:xfrm>
        </p:spPr>
        <p:txBody>
          <a:bodyPr>
            <a:noAutofit/>
          </a:bodyPr>
          <a:lstStyle/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Строительство и капитальный ремонт зданий и сооружений</a:t>
            </a:r>
            <a:endParaRPr lang="ru-RU" sz="1800" b="0" i="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52" name="Прямоугольник 2">
            <a:extLst>
              <a:ext uri="{FF2B5EF4-FFF2-40B4-BE49-F238E27FC236}">
                <a16:creationId xmlns:a16="http://schemas.microsoft.com/office/drawing/2014/main" xmlns="" id="{CD4BD10A-DD3A-430A-B347-C094007B7C03}"/>
              </a:ext>
            </a:extLst>
          </p:cNvPr>
          <p:cNvSpPr txBox="1">
            <a:spLocks/>
          </p:cNvSpPr>
          <p:nvPr/>
        </p:nvSpPr>
        <p:spPr>
          <a:xfrm>
            <a:off x="3199739" y="2542427"/>
            <a:ext cx="8487423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Проведение научно-исследовательских работ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55" name="Прямоугольник 2">
            <a:extLst>
              <a:ext uri="{FF2B5EF4-FFF2-40B4-BE49-F238E27FC236}">
                <a16:creationId xmlns:a16="http://schemas.microsoft.com/office/drawing/2014/main" xmlns="" id="{C8DEA509-56A0-48A6-8105-C5D2E094B402}"/>
              </a:ext>
            </a:extLst>
          </p:cNvPr>
          <p:cNvSpPr txBox="1">
            <a:spLocks/>
          </p:cNvSpPr>
          <p:nvPr/>
        </p:nvSpPr>
        <p:spPr>
          <a:xfrm>
            <a:off x="3199739" y="3580635"/>
            <a:ext cx="8487423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Приобретение недвижимого имущества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56" name="Прямоугольник 2">
            <a:extLst>
              <a:ext uri="{FF2B5EF4-FFF2-40B4-BE49-F238E27FC236}">
                <a16:creationId xmlns:a16="http://schemas.microsoft.com/office/drawing/2014/main" xmlns="" id="{856C9887-3AA5-4358-9A2B-4C05485B6A7F}"/>
              </a:ext>
            </a:extLst>
          </p:cNvPr>
          <p:cNvSpPr txBox="1">
            <a:spLocks/>
          </p:cNvSpPr>
          <p:nvPr/>
        </p:nvSpPr>
        <p:spPr>
          <a:xfrm>
            <a:off x="3199739" y="4628532"/>
            <a:ext cx="8487423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Производство продукции военного назначения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57" name="Прямоугольник 2">
            <a:extLst>
              <a:ext uri="{FF2B5EF4-FFF2-40B4-BE49-F238E27FC236}">
                <a16:creationId xmlns:a16="http://schemas.microsoft.com/office/drawing/2014/main" xmlns="" id="{6D2EA19E-7E1B-44DA-8CC8-AA7F075BE9CB}"/>
              </a:ext>
            </a:extLst>
          </p:cNvPr>
          <p:cNvSpPr txBox="1">
            <a:spLocks/>
          </p:cNvSpPr>
          <p:nvPr/>
        </p:nvSpPr>
        <p:spPr>
          <a:xfrm>
            <a:off x="3199739" y="5535032"/>
            <a:ext cx="8487423" cy="617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Рефинансирование заемных средств и уплату % </a:t>
            </a:r>
            <a:b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по привлеченным кредитам/займам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9BC6CAB-C1E2-4E0C-964B-449B9DFF33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tretch>
            <a:fillRect/>
          </a:stretch>
        </p:blipFill>
        <p:spPr>
          <a:xfrm>
            <a:off x="2204032" y="3463539"/>
            <a:ext cx="597371" cy="59737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E4981F07-12F6-4FF4-8A9F-1187CF739F8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xmlns="" r:id="rId14"/>
              </a:ext>
            </a:extLst>
          </a:blip>
          <a:stretch>
            <a:fillRect/>
          </a:stretch>
        </p:blipFill>
        <p:spPr>
          <a:xfrm>
            <a:off x="2212168" y="3421433"/>
            <a:ext cx="340212" cy="31840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6F1EB8C3-65B7-4452-8278-F8189C236CC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837473B0-CC2E-450A-ABE3-18F120FF3D39}">
                <a1611:picAttrSrcUrl xmlns:a1611="http://schemas.microsoft.com/office/drawing/2016/11/main" xmlns="" r:id="rId16"/>
              </a:ext>
            </a:extLst>
          </a:blip>
          <a:stretch>
            <a:fillRect/>
          </a:stretch>
        </p:blipFill>
        <p:spPr>
          <a:xfrm>
            <a:off x="2127934" y="4448773"/>
            <a:ext cx="758827" cy="65148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C41A9BA9-CF22-4014-8C82-38BB4E5BF87E}"/>
              </a:ext>
            </a:extLst>
          </p:cNvPr>
          <p:cNvPicPr>
            <a:picLocks/>
          </p:cNvPicPr>
          <p:nvPr/>
        </p:nvPicPr>
        <p:blipFill rotWithShape="1">
          <a:blip r:embed="rId17">
            <a:extLs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rcRect l="7352" r="8436" b="7143"/>
          <a:stretch/>
        </p:blipFill>
        <p:spPr>
          <a:xfrm>
            <a:off x="2127934" y="5535032"/>
            <a:ext cx="744979" cy="567750"/>
          </a:xfrm>
          <a:prstGeom prst="rect">
            <a:avLst/>
          </a:prstGeom>
        </p:spPr>
      </p:pic>
      <p:sp>
        <p:nvSpPr>
          <p:cNvPr id="24" name="Номер слайда 6">
            <a:extLst>
              <a:ext uri="{FF2B5EF4-FFF2-40B4-BE49-F238E27FC236}">
                <a16:creationId xmlns:a16="http://schemas.microsoft.com/office/drawing/2014/main" xmlns="" id="{3156EC27-5BD8-4755-A982-BACAE8BE4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타원 8">
            <a:extLst>
              <a:ext uri="{FF2B5EF4-FFF2-40B4-BE49-F238E27FC236}">
                <a16:creationId xmlns:a16="http://schemas.microsoft.com/office/drawing/2014/main" xmlns="" id="{D29375DE-4647-400E-AC0C-95382FB09BD7}"/>
              </a:ext>
            </a:extLst>
          </p:cNvPr>
          <p:cNvSpPr/>
          <p:nvPr/>
        </p:nvSpPr>
        <p:spPr>
          <a:xfrm>
            <a:off x="2043488" y="1184139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타원 12">
            <a:extLst>
              <a:ext uri="{FF2B5EF4-FFF2-40B4-BE49-F238E27FC236}">
                <a16:creationId xmlns:a16="http://schemas.microsoft.com/office/drawing/2014/main" xmlns="" id="{D3D605EE-9338-42C6-936A-4BB1DEC49837}"/>
              </a:ext>
            </a:extLst>
          </p:cNvPr>
          <p:cNvSpPr/>
          <p:nvPr/>
        </p:nvSpPr>
        <p:spPr>
          <a:xfrm>
            <a:off x="2044594" y="4345965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49" name="타원 12">
            <a:extLst>
              <a:ext uri="{FF2B5EF4-FFF2-40B4-BE49-F238E27FC236}">
                <a16:creationId xmlns:a16="http://schemas.microsoft.com/office/drawing/2014/main" xmlns="" id="{CCE06F77-5673-4878-B33E-AB1FB4A9D734}"/>
              </a:ext>
            </a:extLst>
          </p:cNvPr>
          <p:cNvSpPr/>
          <p:nvPr/>
        </p:nvSpPr>
        <p:spPr>
          <a:xfrm>
            <a:off x="2044859" y="5393748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698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21" name="Прямоугольник 1">
            <a:extLst>
              <a:ext uri="{FF2B5EF4-FFF2-40B4-BE49-F238E27FC236}">
                <a16:creationId xmlns:a16="http://schemas.microsoft.com/office/drawing/2014/main" xmlns="" id="{37557C39-2EA5-4DD0-9C9B-BE92C0DEFC22}"/>
              </a:ext>
            </a:extLst>
          </p:cNvPr>
          <p:cNvSpPr txBox="1">
            <a:spLocks/>
          </p:cNvSpPr>
          <p:nvPr/>
        </p:nvSpPr>
        <p:spPr>
          <a:xfrm>
            <a:off x="1396051" y="341914"/>
            <a:ext cx="10548297" cy="7224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Обеспечение возврата займа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3DDDD30B-F77D-4E2D-88AB-DFCE9B45C4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10381BA5-F411-4D12-9263-3576D8276378}"/>
              </a:ext>
            </a:extLst>
          </p:cNvPr>
          <p:cNvSpPr/>
          <p:nvPr/>
        </p:nvSpPr>
        <p:spPr>
          <a:xfrm>
            <a:off x="1648463" y="6146754"/>
            <a:ext cx="876236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* - о</a:t>
            </a: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беспечение займа предоставляется в объеме не меньше суммы займа + суммы процентов за весь срок.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** - принимается в залог после ввода в эксплуатацию</a:t>
            </a:r>
            <a:endParaRPr lang="ru-RU" sz="1100" dirty="0">
              <a:solidFill>
                <a:schemeClr val="bg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34" name="Таблица 33">
            <a:extLst>
              <a:ext uri="{FF2B5EF4-FFF2-40B4-BE49-F238E27FC236}">
                <a16:creationId xmlns:a16="http://schemas.microsoft.com/office/drawing/2014/main" xmlns="" id="{109D55C8-D3D2-4C13-BE97-FCE090D56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286998"/>
              </p:ext>
            </p:extLst>
          </p:nvPr>
        </p:nvGraphicFramePr>
        <p:xfrm>
          <a:off x="1648464" y="1504828"/>
          <a:ext cx="9862499" cy="3403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85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39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57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Независимые гарантия и поручительства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200" b="0" dirty="0">
                        <a:solidFill>
                          <a:schemeClr val="bg1"/>
                        </a:solidFill>
                      </a:endParaRP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Гарантии кредитных организаций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245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Гарантии и поручительства Корпорации МСП, региональных фондов содействия кредитованию МСП, </a:t>
                      </a:r>
                      <a:b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 так же субъектов РФ.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Поручительства и гарантии юридических лиц, имеющих устойчивое финансовое положение, а также субъектов РФ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5796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50000"/>
                        </a:lnSpc>
                        <a:buClr>
                          <a:srgbClr val="BC0000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Залоги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100" b="0" dirty="0">
                        <a:solidFill>
                          <a:schemeClr val="bg1"/>
                        </a:solidFill>
                      </a:endParaRP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Драгоценные металлы, в стандартных и/или мерных  слитках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Недвижимые имущественные активы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15% - 40%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Оборудование (в том числе приобретаемое за счет средств займа**) и транспортные средства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Акции ЮЛ, имеющие биржевое обращение (ПАО Московская биржа)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≥ 25 - 40%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57245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Акции юридических лиц – третьих лиц (в объеме не менее 25%), не имеющих биржевого обращения,  а так же доли участия в УК действующих юридических лиц – третьих лиц (в объеме не менее 25%)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>
                        <a:lnSpc>
                          <a:spcPct val="200000"/>
                        </a:lnSpc>
                      </a:pPr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≥ 40%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35" name="Прямоугольник 7">
            <a:extLst>
              <a:ext uri="{FF2B5EF4-FFF2-40B4-BE49-F238E27FC236}">
                <a16:creationId xmlns:a16="http://schemas.microsoft.com/office/drawing/2014/main" xmlns="" id="{23DD305A-48B2-40F1-8A3F-FC9930A3F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6051" y="1154071"/>
            <a:ext cx="27943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 b="1" dirty="0">
                <a:solidFill>
                  <a:schemeClr val="bg1"/>
                </a:solidFill>
              </a:rPr>
              <a:t>Основное обеспечение*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7BFA7850-98F6-4955-8A35-E83454CF0D2E}"/>
              </a:ext>
            </a:extLst>
          </p:cNvPr>
          <p:cNvSpPr/>
          <p:nvPr/>
        </p:nvSpPr>
        <p:spPr>
          <a:xfrm>
            <a:off x="1396051" y="5076468"/>
            <a:ext cx="96696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+mn-lt"/>
                <a:cs typeface="+mn-cs"/>
              </a:rPr>
              <a:t>Дополнительное обеспечение </a:t>
            </a:r>
            <a:r>
              <a:rPr lang="ru-RU" sz="1400" dirty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(не включается в расчет суммы достаточного обеспечения проекта)</a:t>
            </a:r>
          </a:p>
        </p:txBody>
      </p:sp>
      <p:graphicFrame>
        <p:nvGraphicFramePr>
          <p:cNvPr id="51" name="Таблица 50">
            <a:extLst>
              <a:ext uri="{FF2B5EF4-FFF2-40B4-BE49-F238E27FC236}">
                <a16:creationId xmlns:a16="http://schemas.microsoft.com/office/drawing/2014/main" xmlns="" id="{DE7FD6B5-D77A-46BC-956C-1AE78503DD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825096"/>
              </p:ext>
            </p:extLst>
          </p:nvPr>
        </p:nvGraphicFramePr>
        <p:xfrm>
          <a:off x="1648465" y="5466024"/>
          <a:ext cx="9848210" cy="578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82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50458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Поручительство физических лиц</a:t>
                      </a:r>
                    </a:p>
                  </a:txBody>
                  <a:tcPr marL="91446" marR="91446" marT="45685" marB="4568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9716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Другие виды обеспечения, которые по результатам оценки их качества не могут быть отнесены к основному обеспечению</a:t>
                      </a:r>
                    </a:p>
                  </a:txBody>
                  <a:tcPr marL="91446" marR="91446" marT="45685" marB="4568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2" name="Прямоугольник 7">
            <a:extLst>
              <a:ext uri="{FF2B5EF4-FFF2-40B4-BE49-F238E27FC236}">
                <a16:creationId xmlns:a16="http://schemas.microsoft.com/office/drawing/2014/main" xmlns="" id="{FA03A4FD-2457-4796-B29B-A9A755736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630" y="1154071"/>
            <a:ext cx="10743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1600" b="1" dirty="0">
                <a:solidFill>
                  <a:srgbClr val="D40000"/>
                </a:solidFill>
              </a:rPr>
              <a:t>Дисконт</a:t>
            </a:r>
          </a:p>
        </p:txBody>
      </p:sp>
      <p:sp>
        <p:nvSpPr>
          <p:cNvPr id="13" name="Номер слайда 6">
            <a:extLst>
              <a:ext uri="{FF2B5EF4-FFF2-40B4-BE49-F238E27FC236}">
                <a16:creationId xmlns:a16="http://schemas.microsoft.com/office/drawing/2014/main" xmlns="" id="{F08116DA-AB41-4FB9-B5D5-15CC9AD9D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EF5D3294-3633-4F2F-A1BB-66EDACF5171E}"/>
              </a:ext>
            </a:extLst>
          </p:cNvPr>
          <p:cNvCxnSpPr>
            <a:cxnSpLocks/>
          </p:cNvCxnSpPr>
          <p:nvPr/>
        </p:nvCxnSpPr>
        <p:spPr>
          <a:xfrm>
            <a:off x="1648463" y="1873318"/>
            <a:ext cx="9848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C1C4FBCA-503C-42DF-A169-4421BC4A664E}"/>
              </a:ext>
            </a:extLst>
          </p:cNvPr>
          <p:cNvCxnSpPr>
            <a:cxnSpLocks/>
          </p:cNvCxnSpPr>
          <p:nvPr/>
        </p:nvCxnSpPr>
        <p:spPr>
          <a:xfrm flipH="1">
            <a:off x="1648463" y="5466024"/>
            <a:ext cx="9848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3E96A34D-EAE0-438A-ADB9-2F056417A4EC}"/>
              </a:ext>
            </a:extLst>
          </p:cNvPr>
          <p:cNvCxnSpPr>
            <a:cxnSpLocks/>
          </p:cNvCxnSpPr>
          <p:nvPr/>
        </p:nvCxnSpPr>
        <p:spPr>
          <a:xfrm>
            <a:off x="10410824" y="1873318"/>
            <a:ext cx="0" cy="10200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A0865E48-F749-402B-89F0-D2702098DC9C}"/>
              </a:ext>
            </a:extLst>
          </p:cNvPr>
          <p:cNvCxnSpPr/>
          <p:nvPr/>
        </p:nvCxnSpPr>
        <p:spPr>
          <a:xfrm flipH="1">
            <a:off x="1648463" y="3248167"/>
            <a:ext cx="9862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5B953327-CF26-4AE4-B9B3-8A224D51975F}"/>
              </a:ext>
            </a:extLst>
          </p:cNvPr>
          <p:cNvCxnSpPr/>
          <p:nvPr/>
        </p:nvCxnSpPr>
        <p:spPr>
          <a:xfrm>
            <a:off x="10436630" y="3248167"/>
            <a:ext cx="0" cy="1660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4179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1" y="341914"/>
            <a:ext cx="10576874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Критерии отбора проектов по программам финансирования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7" name="Прямоугольник 2">
            <a:extLst>
              <a:ext uri="{FF2B5EF4-FFF2-40B4-BE49-F238E27FC236}">
                <a16:creationId xmlns:a16="http://schemas.microsoft.com/office/drawing/2014/main" xmlns="" id="{2A435CD1-B73F-46AA-9CFC-37F4A38B7F8B}"/>
              </a:ext>
            </a:extLst>
          </p:cNvPr>
          <p:cNvSpPr txBox="1">
            <a:spLocks/>
          </p:cNvSpPr>
          <p:nvPr/>
        </p:nvSpPr>
        <p:spPr>
          <a:xfrm>
            <a:off x="1757298" y="1958928"/>
            <a:ext cx="9166954" cy="3724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Рыночная перспективность и потенциал импортозамещения/ экспортный потенциал продукта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Производственная обоснованность проекта и стратегическая заинтересованность компании в его реализации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Научно-техническая перспективность продукта и проекта, включая соответствие принципам наилучших доступных технологий (НДТ)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Финансово-экономическая эффективность и устойчивость проекта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Финансовая состоятельность заявителя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Качество и достаточность обеспечения возврата займа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Юридическая состоятельность Заявителя, лиц, предоставивших обеспечение, ключевых исполнителей и схемы реализации проекта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Номер слайда 6">
            <a:extLst>
              <a:ext uri="{FF2B5EF4-FFF2-40B4-BE49-F238E27FC236}">
                <a16:creationId xmlns:a16="http://schemas.microsoft.com/office/drawing/2014/main" xmlns="" id="{05D2DA2B-09C5-4989-B457-BB2CC2A83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C05D7C9-9606-4804-B34A-C7BA7063D070}"/>
              </a:ext>
            </a:extLst>
          </p:cNvPr>
          <p:cNvSpPr txBox="1"/>
          <p:nvPr/>
        </p:nvSpPr>
        <p:spPr>
          <a:xfrm>
            <a:off x="10152972" y="6221210"/>
            <a:ext cx="1677092" cy="398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см. Приложение №2  </a:t>
            </a: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ea typeface="+mj-ea"/>
                <a:cs typeface="+mj-cs"/>
              </a:rPr>
              <a:t/>
            </a:r>
            <a:b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ea typeface="+mj-ea"/>
                <a:cs typeface="+mj-cs"/>
              </a:rPr>
            </a:b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ea typeface="+mj-ea"/>
                <a:cs typeface="+mj-cs"/>
              </a:rPr>
              <a:t>на слайдах 12 - 15.</a:t>
            </a:r>
            <a:endParaRPr lang="ru-RU" sz="11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0563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Процесс рассмотрения заявки Фондом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44" name="Номер слайда 6">
            <a:extLst>
              <a:ext uri="{FF2B5EF4-FFF2-40B4-BE49-F238E27FC236}">
                <a16:creationId xmlns:a16="http://schemas.microsoft.com/office/drawing/2014/main" xmlns="" id="{FC29054F-4A6F-4C93-8FCC-0DAD207D2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alt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6" name="Рисунок 5">
            <a:extLst>
              <a:ext uri="{FF2B5EF4-FFF2-40B4-BE49-F238E27FC236}">
                <a16:creationId xmlns:a16="http://schemas.microsoft.com/office/drawing/2014/main" xmlns="" id="{56C01836-14DC-4C54-80F4-54C3AD394E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6" y="3290204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8">
            <a:extLst>
              <a:ext uri="{FF2B5EF4-FFF2-40B4-BE49-F238E27FC236}">
                <a16:creationId xmlns:a16="http://schemas.microsoft.com/office/drawing/2014/main" xmlns="" id="{3F928D5C-24FB-4DFE-B5F6-78C85BF90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341" y="1354649"/>
            <a:ext cx="25946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Регистрация в Личном кабинете на сайте Фонда и заполнение резюме проекта</a:t>
            </a:r>
          </a:p>
        </p:txBody>
      </p:sp>
      <p:sp>
        <p:nvSpPr>
          <p:cNvPr id="50" name="TextBox 11">
            <a:extLst>
              <a:ext uri="{FF2B5EF4-FFF2-40B4-BE49-F238E27FC236}">
                <a16:creationId xmlns:a16="http://schemas.microsoft.com/office/drawing/2014/main" xmlns="" id="{EAA74B10-710F-4664-AC41-2BE00FB8C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2000" y="4656193"/>
            <a:ext cx="20266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Экспресс </a:t>
            </a:r>
          </a:p>
          <a:p>
            <a:r>
              <a:rPr lang="ru-RU" altLang="ru-RU" sz="1200" b="1" dirty="0">
                <a:solidFill>
                  <a:schemeClr val="bg1"/>
                </a:solidFill>
              </a:rPr>
              <a:t>оценка заявки</a:t>
            </a:r>
          </a:p>
        </p:txBody>
      </p:sp>
      <p:sp>
        <p:nvSpPr>
          <p:cNvPr id="51" name="TextBox 12">
            <a:extLst>
              <a:ext uri="{FF2B5EF4-FFF2-40B4-BE49-F238E27FC236}">
                <a16:creationId xmlns:a16="http://schemas.microsoft.com/office/drawing/2014/main" xmlns="" id="{5BA2A3EF-4B12-40FB-BEA7-779CEF372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4590" y="1371719"/>
            <a:ext cx="298341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Представление </a:t>
            </a:r>
            <a:br>
              <a:rPr lang="ru-RU" altLang="ru-RU" sz="1200" b="1" dirty="0">
                <a:solidFill>
                  <a:schemeClr val="bg1"/>
                </a:solidFill>
              </a:rPr>
            </a:br>
            <a:r>
              <a:rPr lang="ru-RU" altLang="ru-RU" sz="1200" b="1" dirty="0">
                <a:solidFill>
                  <a:schemeClr val="bg1"/>
                </a:solidFill>
              </a:rPr>
              <a:t>документов проекта, </a:t>
            </a:r>
            <a:br>
              <a:rPr lang="ru-RU" altLang="ru-RU" sz="1200" b="1" dirty="0">
                <a:solidFill>
                  <a:schemeClr val="bg1"/>
                </a:solidFill>
              </a:rPr>
            </a:br>
            <a:r>
              <a:rPr lang="ru-RU" altLang="ru-RU" sz="1200" b="1" dirty="0">
                <a:solidFill>
                  <a:schemeClr val="bg1"/>
                </a:solidFill>
              </a:rPr>
              <a:t>Комплексная экспертиза </a:t>
            </a:r>
          </a:p>
        </p:txBody>
      </p:sp>
      <p:sp>
        <p:nvSpPr>
          <p:cNvPr id="52" name="Прямоугольник 2">
            <a:extLst>
              <a:ext uri="{FF2B5EF4-FFF2-40B4-BE49-F238E27FC236}">
                <a16:creationId xmlns:a16="http://schemas.microsoft.com/office/drawing/2014/main" xmlns="" id="{58767F17-C2AF-4B9E-A8CB-8A87BF546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1357" y="2004263"/>
            <a:ext cx="1822409" cy="95498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Консультации </a:t>
            </a:r>
            <a:b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и методическая поддержка Фонда</a:t>
            </a:r>
          </a:p>
        </p:txBody>
      </p:sp>
      <p:sp>
        <p:nvSpPr>
          <p:cNvPr id="53" name="Прямоугольник 2">
            <a:extLst>
              <a:ext uri="{FF2B5EF4-FFF2-40B4-BE49-F238E27FC236}">
                <a16:creationId xmlns:a16="http://schemas.microsoft.com/office/drawing/2014/main" xmlns="" id="{C6FF0F07-A825-4107-B1DD-067C6BA572E3}"/>
              </a:ext>
            </a:extLst>
          </p:cNvPr>
          <p:cNvSpPr txBox="1">
            <a:spLocks/>
          </p:cNvSpPr>
          <p:nvPr/>
        </p:nvSpPr>
        <p:spPr>
          <a:xfrm>
            <a:off x="2592000" y="5117859"/>
            <a:ext cx="2413900" cy="71387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Анализ заявки на </a:t>
            </a:r>
            <a:b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предмет соответствия условиям финансирования</a:t>
            </a:r>
          </a:p>
        </p:txBody>
      </p:sp>
      <p:sp>
        <p:nvSpPr>
          <p:cNvPr id="54" name="Прямоугольник 2">
            <a:extLst>
              <a:ext uri="{FF2B5EF4-FFF2-40B4-BE49-F238E27FC236}">
                <a16:creationId xmlns:a16="http://schemas.microsoft.com/office/drawing/2014/main" xmlns="" id="{E2E857C0-5C22-43FF-B660-2345CD4D9FF3}"/>
              </a:ext>
            </a:extLst>
          </p:cNvPr>
          <p:cNvSpPr txBox="1">
            <a:spLocks/>
          </p:cNvSpPr>
          <p:nvPr/>
        </p:nvSpPr>
        <p:spPr>
          <a:xfrm>
            <a:off x="3974590" y="2022124"/>
            <a:ext cx="2508530" cy="95926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Экспертиза проекта, заявителя на предмет соответствия критериям. Структурирование сделки</a:t>
            </a:r>
          </a:p>
        </p:txBody>
      </p:sp>
      <p:sp>
        <p:nvSpPr>
          <p:cNvPr id="55" name="TextBox 17">
            <a:extLst>
              <a:ext uri="{FF2B5EF4-FFF2-40B4-BE49-F238E27FC236}">
                <a16:creationId xmlns:a16="http://schemas.microsoft.com/office/drawing/2014/main" xmlns="" id="{61B38E4A-FF77-4482-AC34-1E995C1C9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6798" y="3312431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ru-RU" sz="3200" b="1" dirty="0">
                <a:solidFill>
                  <a:srgbClr val="D40000"/>
                </a:solidFill>
              </a:rPr>
              <a:t>1</a:t>
            </a:r>
            <a:endParaRPr lang="ru-RU" altLang="ru-RU" sz="3200" b="1" dirty="0">
              <a:solidFill>
                <a:srgbClr val="D40000"/>
              </a:solidFill>
            </a:endParaRPr>
          </a:p>
        </p:txBody>
      </p:sp>
      <p:sp>
        <p:nvSpPr>
          <p:cNvPr id="56" name="TextBox 18">
            <a:extLst>
              <a:ext uri="{FF2B5EF4-FFF2-40B4-BE49-F238E27FC236}">
                <a16:creationId xmlns:a16="http://schemas.microsoft.com/office/drawing/2014/main" xmlns="" id="{A4D064ED-BAB1-4927-89B1-E182F46CB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5039" y="3330227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ru-RU" sz="3200" b="1" dirty="0">
                <a:solidFill>
                  <a:srgbClr val="D40000"/>
                </a:solidFill>
              </a:rPr>
              <a:t>2</a:t>
            </a:r>
            <a:endParaRPr lang="ru-RU" altLang="ru-RU" sz="3200" b="1" dirty="0">
              <a:solidFill>
                <a:srgbClr val="D40000"/>
              </a:solidFill>
            </a:endParaRPr>
          </a:p>
        </p:txBody>
      </p:sp>
      <p:sp>
        <p:nvSpPr>
          <p:cNvPr id="57" name="TextBox 19">
            <a:extLst>
              <a:ext uri="{FF2B5EF4-FFF2-40B4-BE49-F238E27FC236}">
                <a16:creationId xmlns:a16="http://schemas.microsoft.com/office/drawing/2014/main" xmlns="" id="{AA871A30-A6F7-45FF-B326-D8106A20E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9416" y="3321936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ru-RU" sz="3200" b="1" dirty="0">
                <a:solidFill>
                  <a:srgbClr val="D40000"/>
                </a:solidFill>
              </a:rPr>
              <a:t>3</a:t>
            </a:r>
            <a:endParaRPr lang="ru-RU" altLang="ru-RU" sz="3200" b="1" dirty="0">
              <a:solidFill>
                <a:srgbClr val="D40000"/>
              </a:solidFill>
            </a:endParaRPr>
          </a:p>
        </p:txBody>
      </p:sp>
      <p:pic>
        <p:nvPicPr>
          <p:cNvPr id="58" name="Рисунок 20">
            <a:extLst>
              <a:ext uri="{FF2B5EF4-FFF2-40B4-BE49-F238E27FC236}">
                <a16:creationId xmlns:a16="http://schemas.microsoft.com/office/drawing/2014/main" xmlns="" id="{64B5B4D6-353A-4C49-A75A-436E2E7A25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377" y="3313996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Рисунок 21">
            <a:extLst>
              <a:ext uri="{FF2B5EF4-FFF2-40B4-BE49-F238E27FC236}">
                <a16:creationId xmlns:a16="http://schemas.microsoft.com/office/drawing/2014/main" xmlns="" id="{71309CE8-09F8-4545-8DCF-787F6481F2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000" y="3315937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TextBox 8">
            <a:extLst>
              <a:ext uri="{FF2B5EF4-FFF2-40B4-BE49-F238E27FC236}">
                <a16:creationId xmlns:a16="http://schemas.microsoft.com/office/drawing/2014/main" xmlns="" id="{18DB4BAC-1A0B-471A-8ECF-E4E3C851D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4580" y="4656193"/>
            <a:ext cx="17588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Экспертный </a:t>
            </a:r>
            <a:br>
              <a:rPr lang="ru-RU" altLang="ru-RU" sz="1200" b="1" dirty="0">
                <a:solidFill>
                  <a:schemeClr val="bg1"/>
                </a:solidFill>
              </a:rPr>
            </a:br>
            <a:r>
              <a:rPr lang="ru-RU" altLang="ru-RU" sz="1200" b="1" dirty="0">
                <a:solidFill>
                  <a:schemeClr val="bg1"/>
                </a:solidFill>
              </a:rPr>
              <a:t>совет Фонда</a:t>
            </a:r>
          </a:p>
        </p:txBody>
      </p:sp>
      <p:sp>
        <p:nvSpPr>
          <p:cNvPr id="62" name="TextBox 11">
            <a:extLst>
              <a:ext uri="{FF2B5EF4-FFF2-40B4-BE49-F238E27FC236}">
                <a16:creationId xmlns:a16="http://schemas.microsoft.com/office/drawing/2014/main" xmlns="" id="{1DDEE60B-7005-4AF1-B569-9F13720C5E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7876" y="1371572"/>
            <a:ext cx="2013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Рассмотрение проекта ФРП РФ</a:t>
            </a:r>
          </a:p>
        </p:txBody>
      </p:sp>
      <p:sp>
        <p:nvSpPr>
          <p:cNvPr id="63" name="TextBox 12">
            <a:extLst>
              <a:ext uri="{FF2B5EF4-FFF2-40B4-BE49-F238E27FC236}">
                <a16:creationId xmlns:a16="http://schemas.microsoft.com/office/drawing/2014/main" xmlns="" id="{84E6ED3E-F52A-4FAB-9C31-0F757F8E3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440" y="4678367"/>
            <a:ext cx="15975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Предоставление финансирования</a:t>
            </a:r>
          </a:p>
        </p:txBody>
      </p:sp>
      <p:sp>
        <p:nvSpPr>
          <p:cNvPr id="64" name="Прямоугольник 2">
            <a:extLst>
              <a:ext uri="{FF2B5EF4-FFF2-40B4-BE49-F238E27FC236}">
                <a16:creationId xmlns:a16="http://schemas.microsoft.com/office/drawing/2014/main" xmlns="" id="{9A453B80-316F-4F4F-8B9E-AE902C2FA314}"/>
              </a:ext>
            </a:extLst>
          </p:cNvPr>
          <p:cNvSpPr txBox="1">
            <a:spLocks/>
          </p:cNvSpPr>
          <p:nvPr/>
        </p:nvSpPr>
        <p:spPr>
          <a:xfrm>
            <a:off x="5486985" y="5100126"/>
            <a:ext cx="2723446" cy="81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Защита проекта перед коллегиальным органом Фонда, решение о софинансировании</a:t>
            </a:r>
          </a:p>
        </p:txBody>
      </p:sp>
      <p:sp>
        <p:nvSpPr>
          <p:cNvPr id="65" name="Прямоугольник 2">
            <a:extLst>
              <a:ext uri="{FF2B5EF4-FFF2-40B4-BE49-F238E27FC236}">
                <a16:creationId xmlns:a16="http://schemas.microsoft.com/office/drawing/2014/main" xmlns="" id="{5C27B4D7-64B9-4B06-B99A-DC6A0CC8B812}"/>
              </a:ext>
            </a:extLst>
          </p:cNvPr>
          <p:cNvSpPr txBox="1">
            <a:spLocks/>
          </p:cNvSpPr>
          <p:nvPr/>
        </p:nvSpPr>
        <p:spPr>
          <a:xfrm>
            <a:off x="7007671" y="2009072"/>
            <a:ext cx="2736817" cy="9475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Анализ проекта, </a:t>
            </a:r>
            <a:b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защита проекта перед коллегиальным органом, решение о софинансировании</a:t>
            </a:r>
          </a:p>
        </p:txBody>
      </p:sp>
      <p:sp>
        <p:nvSpPr>
          <p:cNvPr id="66" name="Прямоугольник 2">
            <a:extLst>
              <a:ext uri="{FF2B5EF4-FFF2-40B4-BE49-F238E27FC236}">
                <a16:creationId xmlns:a16="http://schemas.microsoft.com/office/drawing/2014/main" xmlns="" id="{1954CAA5-F469-4E64-B606-8013B499B102}"/>
              </a:ext>
            </a:extLst>
          </p:cNvPr>
          <p:cNvSpPr txBox="1">
            <a:spLocks/>
          </p:cNvSpPr>
          <p:nvPr/>
        </p:nvSpPr>
        <p:spPr>
          <a:xfrm>
            <a:off x="8458439" y="5129515"/>
            <a:ext cx="2648561" cy="7135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Договорная работа, </a:t>
            </a:r>
            <a:b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открытие счета в расчетном банке, предоставление займа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2B624506-73C0-4D64-B928-EC124539EC05}"/>
              </a:ext>
            </a:extLst>
          </p:cNvPr>
          <p:cNvCxnSpPr/>
          <p:nvPr/>
        </p:nvCxnSpPr>
        <p:spPr>
          <a:xfrm>
            <a:off x="929933" y="3057896"/>
            <a:ext cx="107519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43B161AA-F481-416B-94E8-FDB485BA28EA}"/>
              </a:ext>
            </a:extLst>
          </p:cNvPr>
          <p:cNvCxnSpPr/>
          <p:nvPr/>
        </p:nvCxnSpPr>
        <p:spPr>
          <a:xfrm>
            <a:off x="929933" y="4068722"/>
            <a:ext cx="107519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9">
            <a:extLst>
              <a:ext uri="{FF2B5EF4-FFF2-40B4-BE49-F238E27FC236}">
                <a16:creationId xmlns:a16="http://schemas.microsoft.com/office/drawing/2014/main" xmlns="" id="{8A3AFEFB-3C85-411D-A1B2-23FD4D1B4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4375" y="3316958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3200" b="1" dirty="0">
                <a:solidFill>
                  <a:srgbClr val="D40000"/>
                </a:solidFill>
              </a:rPr>
              <a:t>4</a:t>
            </a:r>
          </a:p>
        </p:txBody>
      </p:sp>
      <p:pic>
        <p:nvPicPr>
          <p:cNvPr id="71" name="Рисунок 20">
            <a:extLst>
              <a:ext uri="{FF2B5EF4-FFF2-40B4-BE49-F238E27FC236}">
                <a16:creationId xmlns:a16="http://schemas.microsoft.com/office/drawing/2014/main" xmlns="" id="{97167492-16F3-42F9-981E-F37EDBC75F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336" y="3309018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TextBox 19">
            <a:extLst>
              <a:ext uri="{FF2B5EF4-FFF2-40B4-BE49-F238E27FC236}">
                <a16:creationId xmlns:a16="http://schemas.microsoft.com/office/drawing/2014/main" xmlns="" id="{B4E33ABA-7906-4B74-A942-DB8DDC967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4538" y="3316958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3200" b="1" dirty="0">
                <a:solidFill>
                  <a:srgbClr val="D40000"/>
                </a:solidFill>
              </a:rPr>
              <a:t>5</a:t>
            </a:r>
          </a:p>
        </p:txBody>
      </p:sp>
      <p:pic>
        <p:nvPicPr>
          <p:cNvPr id="73" name="Рисунок 20">
            <a:extLst>
              <a:ext uri="{FF2B5EF4-FFF2-40B4-BE49-F238E27FC236}">
                <a16:creationId xmlns:a16="http://schemas.microsoft.com/office/drawing/2014/main" xmlns="" id="{959CC4AC-4F1F-4829-9B30-E10109CA3E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499" y="3309018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TextBox 19">
            <a:extLst>
              <a:ext uri="{FF2B5EF4-FFF2-40B4-BE49-F238E27FC236}">
                <a16:creationId xmlns:a16="http://schemas.microsoft.com/office/drawing/2014/main" xmlns="" id="{71E0349C-52A7-4F44-8BA3-853145F37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4701" y="3292343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3200" b="1" dirty="0">
                <a:solidFill>
                  <a:srgbClr val="D40000"/>
                </a:solidFill>
              </a:rPr>
              <a:t>6</a:t>
            </a:r>
          </a:p>
        </p:txBody>
      </p:sp>
      <p:pic>
        <p:nvPicPr>
          <p:cNvPr id="75" name="Рисунок 20">
            <a:extLst>
              <a:ext uri="{FF2B5EF4-FFF2-40B4-BE49-F238E27FC236}">
                <a16:creationId xmlns:a16="http://schemas.microsoft.com/office/drawing/2014/main" xmlns="" id="{48A0AF58-6594-433D-BED5-9D64E444E9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662" y="3284403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7" name="Прямая соединительная линия 96">
            <a:extLst>
              <a:ext uri="{FF2B5EF4-FFF2-40B4-BE49-F238E27FC236}">
                <a16:creationId xmlns:a16="http://schemas.microsoft.com/office/drawing/2014/main" xmlns="" id="{5019B78F-3950-47FF-9F37-79AC61DA2DB2}"/>
              </a:ext>
            </a:extLst>
          </p:cNvPr>
          <p:cNvCxnSpPr/>
          <p:nvPr/>
        </p:nvCxnSpPr>
        <p:spPr>
          <a:xfrm>
            <a:off x="2592000" y="4073303"/>
            <a:ext cx="0" cy="1637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>
            <a:extLst>
              <a:ext uri="{FF2B5EF4-FFF2-40B4-BE49-F238E27FC236}">
                <a16:creationId xmlns:a16="http://schemas.microsoft.com/office/drawing/2014/main" xmlns="" id="{E80978CC-EF64-495C-92AB-C2CD0193DB3C}"/>
              </a:ext>
            </a:extLst>
          </p:cNvPr>
          <p:cNvCxnSpPr/>
          <p:nvPr/>
        </p:nvCxnSpPr>
        <p:spPr>
          <a:xfrm>
            <a:off x="5481336" y="4070065"/>
            <a:ext cx="0" cy="1637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xmlns="" id="{2ED4CB5E-E5D2-4D14-A8B2-567F5312C247}"/>
              </a:ext>
            </a:extLst>
          </p:cNvPr>
          <p:cNvCxnSpPr/>
          <p:nvPr/>
        </p:nvCxnSpPr>
        <p:spPr>
          <a:xfrm flipV="1">
            <a:off x="6990384" y="1425854"/>
            <a:ext cx="0" cy="1623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>
            <a:extLst>
              <a:ext uri="{FF2B5EF4-FFF2-40B4-BE49-F238E27FC236}">
                <a16:creationId xmlns:a16="http://schemas.microsoft.com/office/drawing/2014/main" xmlns="" id="{B53612FB-860C-4E80-B3EE-D85989CE4BD8}"/>
              </a:ext>
            </a:extLst>
          </p:cNvPr>
          <p:cNvCxnSpPr>
            <a:cxnSpLocks/>
          </p:cNvCxnSpPr>
          <p:nvPr/>
        </p:nvCxnSpPr>
        <p:spPr>
          <a:xfrm flipV="1">
            <a:off x="3971541" y="1421219"/>
            <a:ext cx="0" cy="16285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>
            <a:extLst>
              <a:ext uri="{FF2B5EF4-FFF2-40B4-BE49-F238E27FC236}">
                <a16:creationId xmlns:a16="http://schemas.microsoft.com/office/drawing/2014/main" xmlns="" id="{08CEDFE3-953A-4618-9F3D-592F68A1C74A}"/>
              </a:ext>
            </a:extLst>
          </p:cNvPr>
          <p:cNvCxnSpPr>
            <a:cxnSpLocks/>
          </p:cNvCxnSpPr>
          <p:nvPr/>
        </p:nvCxnSpPr>
        <p:spPr>
          <a:xfrm flipV="1">
            <a:off x="1078996" y="1421219"/>
            <a:ext cx="0" cy="16285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>
            <a:extLst>
              <a:ext uri="{FF2B5EF4-FFF2-40B4-BE49-F238E27FC236}">
                <a16:creationId xmlns:a16="http://schemas.microsoft.com/office/drawing/2014/main" xmlns="" id="{433876EE-A39D-4BF8-B2DC-A6AA28D6A8BE}"/>
              </a:ext>
            </a:extLst>
          </p:cNvPr>
          <p:cNvCxnSpPr/>
          <p:nvPr/>
        </p:nvCxnSpPr>
        <p:spPr>
          <a:xfrm>
            <a:off x="8481662" y="4076316"/>
            <a:ext cx="0" cy="16834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9">
            <a:extLst>
              <a:ext uri="{FF2B5EF4-FFF2-40B4-BE49-F238E27FC236}">
                <a16:creationId xmlns:a16="http://schemas.microsoft.com/office/drawing/2014/main" xmlns="" id="{CA0C04E7-93A1-41C2-8F6C-42745D9F6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4529" y="3306945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3200" b="1" dirty="0">
                <a:solidFill>
                  <a:srgbClr val="D40000"/>
                </a:solidFill>
              </a:rPr>
              <a:t>7</a:t>
            </a:r>
          </a:p>
        </p:txBody>
      </p:sp>
      <p:pic>
        <p:nvPicPr>
          <p:cNvPr id="115" name="Рисунок 20">
            <a:extLst>
              <a:ext uri="{FF2B5EF4-FFF2-40B4-BE49-F238E27FC236}">
                <a16:creationId xmlns:a16="http://schemas.microsoft.com/office/drawing/2014/main" xmlns="" id="{D0A364AC-D6A4-4F26-8D30-4AFD4854C2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1825" y="3287520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6" name="Прямая соединительная линия 115">
            <a:extLst>
              <a:ext uri="{FF2B5EF4-FFF2-40B4-BE49-F238E27FC236}">
                <a16:creationId xmlns:a16="http://schemas.microsoft.com/office/drawing/2014/main" xmlns="" id="{04403ED4-7935-458B-913D-BCE646D49084}"/>
              </a:ext>
            </a:extLst>
          </p:cNvPr>
          <p:cNvCxnSpPr/>
          <p:nvPr/>
        </p:nvCxnSpPr>
        <p:spPr>
          <a:xfrm flipV="1">
            <a:off x="9980329" y="1439683"/>
            <a:ext cx="0" cy="1623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">
            <a:extLst>
              <a:ext uri="{FF2B5EF4-FFF2-40B4-BE49-F238E27FC236}">
                <a16:creationId xmlns:a16="http://schemas.microsoft.com/office/drawing/2014/main" xmlns="" id="{CE5B406C-A47F-414A-BFCC-459D79494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7820" y="1368653"/>
            <a:ext cx="2013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Реализация проекта погашение займа</a:t>
            </a:r>
          </a:p>
        </p:txBody>
      </p:sp>
      <p:sp>
        <p:nvSpPr>
          <p:cNvPr id="118" name="Прямоугольник 2">
            <a:extLst>
              <a:ext uri="{FF2B5EF4-FFF2-40B4-BE49-F238E27FC236}">
                <a16:creationId xmlns:a16="http://schemas.microsoft.com/office/drawing/2014/main" xmlns="" id="{E7A6A2CD-E1B4-496A-B9BB-DF82E69111C1}"/>
              </a:ext>
            </a:extLst>
          </p:cNvPr>
          <p:cNvSpPr txBox="1">
            <a:spLocks/>
          </p:cNvSpPr>
          <p:nvPr/>
        </p:nvSpPr>
        <p:spPr>
          <a:xfrm>
            <a:off x="9980329" y="2015097"/>
            <a:ext cx="2138845" cy="9475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Взаимодействие заявителя с Фондом в процессе мониторинга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xmlns="" id="{454F4E6D-2013-4069-86CE-C8ED7F7C8CDF}"/>
              </a:ext>
            </a:extLst>
          </p:cNvPr>
          <p:cNvSpPr txBox="1"/>
          <p:nvPr/>
        </p:nvSpPr>
        <p:spPr>
          <a:xfrm>
            <a:off x="10152972" y="6221210"/>
            <a:ext cx="1677092" cy="398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см. Приложение №3  </a:t>
            </a:r>
            <a:b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</a:b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на слайде 16.</a:t>
            </a:r>
          </a:p>
        </p:txBody>
      </p:sp>
    </p:spTree>
    <p:extLst>
      <p:ext uri="{BB962C8B-B14F-4D97-AF65-F5344CB8AC3E}">
        <p14:creationId xmlns:p14="http://schemas.microsoft.com/office/powerpoint/2010/main" val="600674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Документы проекта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7" name="타원 10">
            <a:extLst>
              <a:ext uri="{FF2B5EF4-FFF2-40B4-BE49-F238E27FC236}">
                <a16:creationId xmlns:a16="http://schemas.microsoft.com/office/drawing/2014/main" xmlns="" id="{C660ACE7-5D02-4D56-AA9E-DDEF28D4EC62}"/>
              </a:ext>
            </a:extLst>
          </p:cNvPr>
          <p:cNvSpPr/>
          <p:nvPr/>
        </p:nvSpPr>
        <p:spPr>
          <a:xfrm>
            <a:off x="1260596" y="1512635"/>
            <a:ext cx="720000" cy="72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D4000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2">
            <a:extLst>
              <a:ext uri="{FF2B5EF4-FFF2-40B4-BE49-F238E27FC236}">
                <a16:creationId xmlns:a16="http://schemas.microsoft.com/office/drawing/2014/main" xmlns="" id="{D7A22BF3-40D5-4D0E-9864-533918C3E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4898" y="1614082"/>
            <a:ext cx="9475467" cy="334864"/>
          </a:xfrm>
        </p:spPr>
        <p:txBody>
          <a:bodyPr>
            <a:noAutofit/>
          </a:bodyPr>
          <a:lstStyle/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Перечень документов, предоставляемых в Фонд на этапах рассмотрения заявки размещен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 сайте Фонда – раздел «Финансовая поддержка» </a:t>
            </a:r>
            <a:r>
              <a:rPr lang="en-US" sz="1400" dirty="0">
                <a:solidFill>
                  <a:srgbClr val="0070C0"/>
                </a:solidFill>
              </a:rPr>
              <a:t>https://frpmo.ru/support/</a:t>
            </a:r>
            <a:r>
              <a:rPr lang="ru-RU" sz="1400" dirty="0">
                <a:solidFill>
                  <a:srgbClr val="0070C0"/>
                </a:solidFill>
              </a:rPr>
              <a:t>.</a:t>
            </a:r>
          </a:p>
          <a:p>
            <a:pPr marL="0" indent="0">
              <a:buClr>
                <a:srgbClr val="D40000"/>
              </a:buClr>
              <a:buSzPct val="100000"/>
              <a:buNone/>
            </a:pPr>
            <a:endParaRPr lang="ru-RU" sz="1800" b="0" i="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10" name="Прямоугольник 2">
            <a:extLst>
              <a:ext uri="{FF2B5EF4-FFF2-40B4-BE49-F238E27FC236}">
                <a16:creationId xmlns:a16="http://schemas.microsoft.com/office/drawing/2014/main" xmlns="" id="{2E366DD5-A01B-44C0-A8C2-D163C0383D98}"/>
              </a:ext>
            </a:extLst>
          </p:cNvPr>
          <p:cNvSpPr txBox="1">
            <a:spLocks/>
          </p:cNvSpPr>
          <p:nvPr/>
        </p:nvSpPr>
        <p:spPr>
          <a:xfrm>
            <a:off x="1136294" y="1171812"/>
            <a:ext cx="1444982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</a:rPr>
              <a:t>ЧЕК-ЛИСТ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F7BE4C8-80AE-4DC7-91C5-D2B519B089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1452175" y="1614082"/>
            <a:ext cx="336842" cy="490943"/>
          </a:xfrm>
          <a:prstGeom prst="rect">
            <a:avLst/>
          </a:prstGeom>
        </p:spPr>
      </p:pic>
      <p:sp>
        <p:nvSpPr>
          <p:cNvPr id="13" name="Прямоугольник 2">
            <a:extLst>
              <a:ext uri="{FF2B5EF4-FFF2-40B4-BE49-F238E27FC236}">
                <a16:creationId xmlns:a16="http://schemas.microsoft.com/office/drawing/2014/main" xmlns="" id="{4D7D851B-13B6-45E1-ADD0-13E08E14ECED}"/>
              </a:ext>
            </a:extLst>
          </p:cNvPr>
          <p:cNvSpPr txBox="1">
            <a:spLocks/>
          </p:cNvSpPr>
          <p:nvPr/>
        </p:nvSpPr>
        <p:spPr>
          <a:xfrm>
            <a:off x="2104898" y="2402925"/>
            <a:ext cx="6115049" cy="345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Юридические документы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Финансовая отчетность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Документы проекта*: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Техническое задание по проекту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Бизнес-план проекта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Календарный план проекта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Смета проекта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Финансовая модель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Перечень обеспечения, оценка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98DA2FCC-5B50-485A-9687-4B967A048D59}"/>
              </a:ext>
            </a:extLst>
          </p:cNvPr>
          <p:cNvSpPr/>
          <p:nvPr/>
        </p:nvSpPr>
        <p:spPr>
          <a:xfrm>
            <a:off x="1648464" y="6146754"/>
            <a:ext cx="962913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* - Методические рекомендации по оформлению документов проекта размещены на сайте Фонда – раздел «Финансовая поддержка» </a:t>
            </a:r>
            <a:r>
              <a:rPr lang="ru-RU" sz="1100" dirty="0">
                <a:solidFill>
                  <a:srgbClr val="0070C0"/>
                </a:solidFill>
              </a:rPr>
              <a:t>https://frpmo.ru/support/.</a:t>
            </a:r>
          </a:p>
        </p:txBody>
      </p:sp>
      <p:sp>
        <p:nvSpPr>
          <p:cNvPr id="12" name="Номер слайда 6">
            <a:extLst>
              <a:ext uri="{FF2B5EF4-FFF2-40B4-BE49-F238E27FC236}">
                <a16:creationId xmlns:a16="http://schemas.microsoft.com/office/drawing/2014/main" xmlns="" id="{8321713F-8C7D-4799-9DB0-1CAF8E0F9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570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Консультационная поддержка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7" name="타원 10">
            <a:extLst>
              <a:ext uri="{FF2B5EF4-FFF2-40B4-BE49-F238E27FC236}">
                <a16:creationId xmlns:a16="http://schemas.microsoft.com/office/drawing/2014/main" xmlns="" id="{C660ACE7-5D02-4D56-AA9E-DDEF28D4EC62}"/>
              </a:ext>
            </a:extLst>
          </p:cNvPr>
          <p:cNvSpPr/>
          <p:nvPr/>
        </p:nvSpPr>
        <p:spPr>
          <a:xfrm>
            <a:off x="1260596" y="1512635"/>
            <a:ext cx="720000" cy="72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D4000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2">
            <a:extLst>
              <a:ext uri="{FF2B5EF4-FFF2-40B4-BE49-F238E27FC236}">
                <a16:creationId xmlns:a16="http://schemas.microsoft.com/office/drawing/2014/main" xmlns="" id="{D7A22BF3-40D5-4D0E-9864-533918C3E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4898" y="1614081"/>
            <a:ext cx="9475467" cy="768343"/>
          </a:xfrm>
        </p:spPr>
        <p:txBody>
          <a:bodyPr>
            <a:noAutofit/>
          </a:bodyPr>
          <a:lstStyle/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Актуальная информация о программах финансирования размещена на сайте Фонда – раздел «Финансовая поддержка </a:t>
            </a:r>
            <a:r>
              <a:rPr lang="en-US" sz="1400" dirty="0">
                <a:solidFill>
                  <a:srgbClr val="0070C0"/>
                </a:solidFill>
              </a:rPr>
              <a:t>https://frpmo.ru/support/</a:t>
            </a:r>
            <a:r>
              <a:rPr lang="ru-RU" sz="1400" dirty="0">
                <a:solidFill>
                  <a:srgbClr val="0070C0"/>
                </a:solidFill>
              </a:rPr>
              <a:t>.</a:t>
            </a:r>
            <a:br>
              <a:rPr lang="ru-RU" sz="1400" dirty="0">
                <a:solidFill>
                  <a:srgbClr val="0070C0"/>
                </a:solidFill>
              </a:rPr>
            </a:br>
            <a:r>
              <a:rPr lang="ru-RU" sz="1400" dirty="0">
                <a:solidFill>
                  <a:schemeClr val="bg1"/>
                </a:solidFill>
              </a:rPr>
              <a:t>Заявители всегда могут найти следующие данные:</a:t>
            </a:r>
          </a:p>
          <a:p>
            <a:pPr marL="0" indent="0">
              <a:buClr>
                <a:srgbClr val="D40000"/>
              </a:buClr>
              <a:buSzPct val="100000"/>
              <a:buNone/>
            </a:pPr>
            <a:endParaRPr lang="ru-RU" sz="1800" b="0" i="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13" name="Прямоугольник 2">
            <a:extLst>
              <a:ext uri="{FF2B5EF4-FFF2-40B4-BE49-F238E27FC236}">
                <a16:creationId xmlns:a16="http://schemas.microsoft.com/office/drawing/2014/main" xmlns="" id="{4D7D851B-13B6-45E1-ADD0-13E08E14ECED}"/>
              </a:ext>
            </a:extLst>
          </p:cNvPr>
          <p:cNvSpPr txBox="1">
            <a:spLocks/>
          </p:cNvSpPr>
          <p:nvPr/>
        </p:nvSpPr>
        <p:spPr>
          <a:xfrm>
            <a:off x="2104898" y="2382425"/>
            <a:ext cx="9763252" cy="27039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Положения Фонда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Инструкция по регистрации и работе с Личным кабинетом.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Перечень уполномоченных расчетных банков. Контакты банков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Перечень документов для подачи Фонду заявки по программам финансирования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Методические материалы: рекомендации по подготовке бизнес-плана, технического задания и финансовой модели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Типовые формы договоров (договор займа, поручительства, залога, типовые формы иных документов)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Данные о контактах Фонда развития промышленности Московской области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1533E14-65FB-4206-A1D4-EA806A3068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1360476" y="1617141"/>
            <a:ext cx="510987" cy="510987"/>
          </a:xfrm>
          <a:prstGeom prst="rect">
            <a:avLst/>
          </a:prstGeom>
        </p:spPr>
      </p:pic>
      <p:sp>
        <p:nvSpPr>
          <p:cNvPr id="15" name="타원 10">
            <a:extLst>
              <a:ext uri="{FF2B5EF4-FFF2-40B4-BE49-F238E27FC236}">
                <a16:creationId xmlns:a16="http://schemas.microsoft.com/office/drawing/2014/main" xmlns="" id="{C53DB8D4-E60D-4664-9B09-F117A886EC1D}"/>
              </a:ext>
            </a:extLst>
          </p:cNvPr>
          <p:cNvSpPr/>
          <p:nvPr/>
        </p:nvSpPr>
        <p:spPr>
          <a:xfrm>
            <a:off x="1260596" y="5243918"/>
            <a:ext cx="720000" cy="72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D4000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2">
            <a:extLst>
              <a:ext uri="{FF2B5EF4-FFF2-40B4-BE49-F238E27FC236}">
                <a16:creationId xmlns:a16="http://schemas.microsoft.com/office/drawing/2014/main" xmlns="" id="{DBA7453A-C245-4C91-815E-D8C61F90664C}"/>
              </a:ext>
            </a:extLst>
          </p:cNvPr>
          <p:cNvSpPr txBox="1">
            <a:spLocks/>
          </p:cNvSpPr>
          <p:nvPr/>
        </p:nvSpPr>
        <p:spPr>
          <a:xfrm>
            <a:off x="2104897" y="5243918"/>
            <a:ext cx="9475467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Единый телефон консультационного центра Фонда: </a:t>
            </a:r>
          </a:p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</a:rPr>
              <a:t>+7 (495) 136-99-09</a:t>
            </a:r>
            <a:endParaRPr lang="ru-RU" dirty="0">
              <a:solidFill>
                <a:schemeClr val="bg1"/>
              </a:solidFill>
            </a:endParaRPr>
          </a:p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64529DC-481E-48B3-9C6D-9613092560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tretch>
            <a:fillRect/>
          </a:stretch>
        </p:blipFill>
        <p:spPr>
          <a:xfrm>
            <a:off x="1385996" y="5367522"/>
            <a:ext cx="472789" cy="472789"/>
          </a:xfrm>
          <a:prstGeom prst="rect">
            <a:avLst/>
          </a:prstGeom>
        </p:spPr>
      </p:pic>
      <p:sp>
        <p:nvSpPr>
          <p:cNvPr id="14" name="Номер слайда 6">
            <a:extLst>
              <a:ext uri="{FF2B5EF4-FFF2-40B4-BE49-F238E27FC236}">
                <a16:creationId xmlns:a16="http://schemas.microsoft.com/office/drawing/2014/main" xmlns="" id="{C16F0C31-5FE3-4FEB-80C5-F80567514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532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21" name="Прямоугольник 1">
            <a:extLst>
              <a:ext uri="{FF2B5EF4-FFF2-40B4-BE49-F238E27FC236}">
                <a16:creationId xmlns:a16="http://schemas.microsoft.com/office/drawing/2014/main" xmlns="" id="{37557C39-2EA5-4DD0-9C9B-BE92C0DEFC22}"/>
              </a:ext>
            </a:extLst>
          </p:cNvPr>
          <p:cNvSpPr txBox="1">
            <a:spLocks/>
          </p:cNvSpPr>
          <p:nvPr/>
        </p:nvSpPr>
        <p:spPr>
          <a:xfrm>
            <a:off x="1396052" y="341914"/>
            <a:ext cx="8246686" cy="7224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Целевое назначение займа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3DDDD30B-F77D-4E2D-88AB-DFCE9B45C4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DA134302-4DB6-44D5-BD8E-26B52DF47BA4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874930289"/>
              </p:ext>
            </p:extLst>
          </p:nvPr>
        </p:nvGraphicFramePr>
        <p:xfrm>
          <a:off x="1034806" y="997654"/>
          <a:ext cx="11014417" cy="5692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29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35667">
                  <a:extLst>
                    <a:ext uri="{9D8B030D-6E8A-4147-A177-3AD203B41FA5}">
                      <a16:colId xmlns:a16="http://schemas.microsoft.com/office/drawing/2014/main" xmlns="" val="3549689516"/>
                    </a:ext>
                  </a:extLst>
                </a:gridCol>
                <a:gridCol w="3155773">
                  <a:extLst>
                    <a:ext uri="{9D8B030D-6E8A-4147-A177-3AD203B41FA5}">
                      <a16:colId xmlns:a16="http://schemas.microsoft.com/office/drawing/2014/main" xmlns="" val="3785516420"/>
                    </a:ext>
                  </a:extLst>
                </a:gridCol>
              </a:tblGrid>
              <a:tr h="349454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D40000"/>
                          </a:solidFill>
                          <a:latin typeface="+mn-lt"/>
                        </a:rPr>
                        <a:t>Проекты развития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D40000"/>
                          </a:solidFill>
                          <a:latin typeface="+mn-lt"/>
                        </a:rPr>
                        <a:t>Комплектующие изделия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5268">
                <a:tc gridSpan="3"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dirty="0">
                          <a:latin typeface="+mn-lt"/>
                        </a:rPr>
                        <a:t>Разработка нового продукта/технологии, включая:</a:t>
                      </a:r>
                      <a:endParaRPr lang="ru-RU" sz="105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ru-RU" sz="1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900" dirty="0">
                          <a:latin typeface="+mn-lt"/>
                        </a:rPr>
                        <a:t>• ОКР/ОТР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474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900" dirty="0">
                          <a:latin typeface="+mn-lt"/>
                        </a:rPr>
                        <a:t>• Производственно-технологические, маркетинговые тестирования и испытания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474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900" dirty="0">
                          <a:latin typeface="+mn-lt"/>
                        </a:rPr>
                        <a:t>• Патентные исследования и патентование разработанных решений</a:t>
                      </a:r>
                      <a:endParaRPr lang="ru-RU" sz="9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639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900" dirty="0">
                          <a:latin typeface="+mn-lt"/>
                        </a:rPr>
                        <a:t>• Сертификация, контрольно-сертификационные процедуры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2699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900" dirty="0">
                          <a:latin typeface="+mn-lt"/>
                        </a:rPr>
                        <a:t>• Приобретение расходных материалов для мероприятий </a:t>
                      </a:r>
                    </a:p>
                    <a:p>
                      <a:pPr marL="0" algn="l" defTabSz="457200" rtl="0" eaLnBrk="1" latinLnBrk="0" hangingPunct="1"/>
                      <a:r>
                        <a:rPr lang="ru-RU" sz="900" dirty="0">
                          <a:latin typeface="+mn-lt"/>
                        </a:rPr>
                        <a:t>по разработке нового продукта/технологии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8800" lvl="4" algn="l" defTabSz="457200" rtl="0" eaLnBrk="1" latinLnBrk="0" hangingPunct="1"/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 более 20%</a:t>
                      </a:r>
                    </a:p>
                    <a:p>
                      <a:pPr marL="1828800" lvl="4" algn="l" defTabSz="457200" rtl="0" eaLnBrk="1" latinLnBrk="0" hangingPunct="1"/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суммы займа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474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900" dirty="0">
                          <a:latin typeface="+mn-lt"/>
                        </a:rPr>
                        <a:t>• Технологический и ценовой аудит инвестиционных проектов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4"/>
                      <a:r>
                        <a:rPr lang="ru-RU" sz="800" dirty="0">
                          <a:latin typeface="+mn-lt"/>
                        </a:rPr>
                        <a:t>До 0,3% от бюджета, </a:t>
                      </a:r>
                    </a:p>
                    <a:p>
                      <a:pPr lvl="4"/>
                      <a:r>
                        <a:rPr lang="ru-RU" sz="800" dirty="0">
                          <a:latin typeface="+mn-lt"/>
                        </a:rPr>
                        <a:t>не более 5 млн. руб.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4687792"/>
                  </a:ext>
                </a:extLst>
              </a:tr>
              <a:tr h="349454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dirty="0">
                          <a:latin typeface="+mn-lt"/>
                        </a:rPr>
                        <a:t>Инжиниринг</a:t>
                      </a:r>
                      <a:endParaRPr lang="ru-RU" sz="105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7832020"/>
                  </a:ext>
                </a:extLst>
              </a:tr>
              <a:tr h="349454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dirty="0">
                          <a:latin typeface="+mn-lt"/>
                        </a:rPr>
                        <a:t>Приобретение прав на </a:t>
                      </a:r>
                      <a:r>
                        <a:rPr lang="ru-RU" sz="1050" b="1" dirty="0" err="1">
                          <a:latin typeface="+mn-lt"/>
                        </a:rPr>
                        <a:t>РИДы</a:t>
                      </a:r>
                      <a:endParaRPr lang="ru-RU" sz="105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00873749"/>
                  </a:ext>
                </a:extLst>
              </a:tr>
              <a:tr h="394161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dirty="0">
                          <a:latin typeface="+mn-lt"/>
                        </a:rPr>
                        <a:t>Приобретение в собственность промышленного оборудования</a:t>
                      </a:r>
                      <a:endParaRPr lang="ru-RU" sz="105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63108937"/>
                  </a:ext>
                </a:extLst>
              </a:tr>
              <a:tr h="39313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dirty="0">
                          <a:latin typeface="+mn-lt"/>
                        </a:rPr>
                        <a:t>Приобретение и использование специального оборудования для проведения опытно-конструкторских работ</a:t>
                      </a:r>
                      <a:endParaRPr lang="ru-RU" sz="105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78490356"/>
                  </a:ext>
                </a:extLst>
              </a:tr>
              <a:tr h="39313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dirty="0">
                          <a:latin typeface="+mn-lt"/>
                        </a:rPr>
                        <a:t>Разработка ТЭО, </a:t>
                      </a:r>
                      <a:r>
                        <a:rPr lang="ru-RU" sz="1050" b="1" dirty="0" err="1">
                          <a:latin typeface="+mn-lt"/>
                        </a:rPr>
                        <a:t>прединвестиционный</a:t>
                      </a:r>
                      <a:r>
                        <a:rPr lang="ru-RU" sz="1050" b="1" dirty="0">
                          <a:latin typeface="+mn-lt"/>
                        </a:rPr>
                        <a:t> анализ, не включая расходы на аналитические исследования рынка</a:t>
                      </a:r>
                      <a:endParaRPr lang="ru-RU" sz="105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56893461"/>
                  </a:ext>
                </a:extLst>
              </a:tr>
              <a:tr h="349454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dirty="0">
                          <a:latin typeface="+mn-lt"/>
                        </a:rPr>
                        <a:t>Общехозяйственные расходы</a:t>
                      </a:r>
                      <a:endParaRPr lang="ru-RU" sz="105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4"/>
                      <a:r>
                        <a:rPr lang="ru-RU" sz="800" dirty="0">
                          <a:latin typeface="+mn-lt"/>
                        </a:rPr>
                        <a:t>Не более 15%</a:t>
                      </a:r>
                    </a:p>
                    <a:p>
                      <a:pPr lvl="4"/>
                      <a:r>
                        <a:rPr lang="ru-RU" sz="800" dirty="0">
                          <a:latin typeface="+mn-lt"/>
                        </a:rPr>
                        <a:t>суммы займа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4"/>
                      <a:r>
                        <a:rPr lang="ru-RU" sz="800" dirty="0">
                          <a:latin typeface="+mn-lt"/>
                        </a:rPr>
                        <a:t>Не более 20%</a:t>
                      </a:r>
                    </a:p>
                    <a:p>
                      <a:pPr lvl="4"/>
                      <a:r>
                        <a:rPr lang="ru-RU" sz="800" dirty="0">
                          <a:latin typeface="+mn-lt"/>
                        </a:rPr>
                        <a:t>суммы займа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70230300"/>
                  </a:ext>
                </a:extLst>
              </a:tr>
              <a:tr h="39313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Расходы, связанные с производством и выводом на рынок пилотных партий продукции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4" algn="l"/>
                      <a:r>
                        <a:rPr lang="ru-RU" sz="800" dirty="0"/>
                        <a:t>Не более 50%</a:t>
                      </a:r>
                    </a:p>
                    <a:p>
                      <a:pPr lvl="4" algn="l"/>
                      <a:r>
                        <a:rPr lang="ru-RU" sz="800" dirty="0"/>
                        <a:t>суммы займа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90659537"/>
                  </a:ext>
                </a:extLst>
              </a:tr>
            </a:tbl>
          </a:graphicData>
        </a:graphic>
      </p:graphicFrame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2E65BBC7-3568-41FB-A972-398AEA699BC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2031326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5B3AAE70-17B6-4CA6-A045-6E3B20986DD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2775038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530A55A1-6764-46E4-AED8-D982E9003FD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4364433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28AEED6C-FBAD-4E68-981B-AF7722C227A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5162432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7462BEF4-0F49-4150-BE7E-F9E707C6948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5938324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14F6D48C-B8EC-40C9-AD1F-B3B31D259DA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6400"/>
                    </a14:imgEffect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1916" t="4386" r="6852" b="6964"/>
          <a:stretch/>
        </p:blipFill>
        <p:spPr>
          <a:xfrm>
            <a:off x="6912000" y="1371402"/>
            <a:ext cx="332259" cy="324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81D8D46F-071A-4944-8051-E1931562F34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3691" r="3044" b="6309"/>
          <a:stretch/>
        </p:blipFill>
        <p:spPr>
          <a:xfrm>
            <a:off x="10067501" y="1371402"/>
            <a:ext cx="332259" cy="324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4F81949A-FAEB-4721-A6BD-7E7A6420AB0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1283" y="2036407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8438257F-49F0-4600-93BB-2FE0D611FF8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0374" y="2777718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7641B075-D7B1-4177-B5E0-77A5CBC1696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8638" y="3631765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6BA6CF0B-3022-4E5F-A637-A45A6D4BB81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0375" y="4370302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A10AF56A-200F-45DD-9A5A-13C812EADA7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8638" y="5162431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E00E3B96-F765-44FB-940E-3586744EA82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8638" y="5943463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xmlns="" id="{FA029111-C895-4975-BEAA-F1BCD0AC7B3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9994" r="3044" b="10006"/>
          <a:stretch/>
        </p:blipFill>
        <p:spPr>
          <a:xfrm>
            <a:off x="6925867" y="2412000"/>
            <a:ext cx="332259" cy="28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xmlns="" id="{D8A7B8DC-683F-4246-9F2E-88EDDD79CE56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10600" r="5311" b="15525"/>
          <a:stretch/>
        </p:blipFill>
        <p:spPr>
          <a:xfrm>
            <a:off x="6925867" y="1717604"/>
            <a:ext cx="324000" cy="270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5EF26D15-DDF9-4E71-982F-1930B6E4266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6964"/>
          <a:stretch/>
        </p:blipFill>
        <p:spPr>
          <a:xfrm>
            <a:off x="10067502" y="2385843"/>
            <a:ext cx="332259" cy="324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3F48B808-8EE5-4EFD-9064-B3E87BFCA52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10600" r="5311" b="15525"/>
          <a:stretch/>
        </p:blipFill>
        <p:spPr>
          <a:xfrm>
            <a:off x="10078638" y="1716671"/>
            <a:ext cx="324000" cy="270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B0B11746-2458-4E5F-A01A-47393C2C0374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4757013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xmlns="" id="{DA943E81-C945-4B43-9610-A1305F275A7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8638" y="4004289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E7CC4A48-0DEF-4078-80A4-0C9FFBE1E28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4004289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xmlns="" id="{C011636D-7807-4DD9-9DBA-DB5348EA839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3208533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xmlns="" id="{CDEB076E-9CF1-4FB5-92D3-6462BDCF5EA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0375" y="3206504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xmlns="" id="{13E1EA48-8FCA-41C6-835B-D1E06B31B686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0376" y="5575220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B363DEB8-BC33-496B-BE65-13E82666AD5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5570176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xmlns="" id="{7D18929F-3D98-412C-9E47-297CF7A4FC5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0376" y="4759693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F27AF657-54EB-443A-8664-40AE0381FF6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8638" y="6331946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sp>
        <p:nvSpPr>
          <p:cNvPr id="34" name="TextBox 15">
            <a:extLst>
              <a:ext uri="{FF2B5EF4-FFF2-40B4-BE49-F238E27FC236}">
                <a16:creationId xmlns:a16="http://schemas.microsoft.com/office/drawing/2014/main" xmlns="" id="{B5750445-942B-4318-BA95-6BDC069F4718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№1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4A36D81A-F7B7-46ED-91FC-FCB4E0DD786B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11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408864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1" y="341914"/>
            <a:ext cx="10576874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Особенности программы </a:t>
            </a:r>
            <a:b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«Проекты развития»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9" name="Прямоугольник 2">
            <a:extLst>
              <a:ext uri="{FF2B5EF4-FFF2-40B4-BE49-F238E27FC236}">
                <a16:creationId xmlns:a16="http://schemas.microsoft.com/office/drawing/2014/main" xmlns="" id="{AE634BCC-9270-4E9C-8D4B-7A7BEB617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7298" y="2636114"/>
            <a:ext cx="9781784" cy="343923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Внедряемые новые технологий относятся к приоритетным направлениям развития науки, технологий и техники в Российской Федерации*;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Новизна технических решений относительно российского технического уровня;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Получаемая в ходе реализации проекта продукция не имеет аналогов, производимых в Российской Федерации;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Разработки и внедряемые технологий соответствуют принципам наилучших доступных технологий**;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Наличие у получаемой в ходе реализации проекта промышленной продукции потенциала импортозамещения либо экспортного потенциала;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Наличие научно-технического задела и подтверждение прав Заявителя на него;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Техническая реализуемость проекта.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endParaRPr lang="ru-RU" sz="1400" b="0" i="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grpSp>
        <p:nvGrpSpPr>
          <p:cNvPr id="11" name="그룹 27">
            <a:extLst>
              <a:ext uri="{FF2B5EF4-FFF2-40B4-BE49-F238E27FC236}">
                <a16:creationId xmlns:a16="http://schemas.microsoft.com/office/drawing/2014/main" xmlns="" id="{1603905A-4FDF-4D93-ACA2-384E415AA240}"/>
              </a:ext>
            </a:extLst>
          </p:cNvPr>
          <p:cNvGrpSpPr/>
          <p:nvPr/>
        </p:nvGrpSpPr>
        <p:grpSpPr>
          <a:xfrm>
            <a:off x="1460569" y="1909058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12" name="갈매기형 수장 23">
              <a:extLst>
                <a:ext uri="{FF2B5EF4-FFF2-40B4-BE49-F238E27FC236}">
                  <a16:creationId xmlns:a16="http://schemas.microsoft.com/office/drawing/2014/main" xmlns="" id="{769E2F41-5D00-4771-9B15-A8891E289EAB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13" name="갈매기형 수장 24">
              <a:extLst>
                <a:ext uri="{FF2B5EF4-FFF2-40B4-BE49-F238E27FC236}">
                  <a16:creationId xmlns:a16="http://schemas.microsoft.com/office/drawing/2014/main" xmlns="" id="{D14AB0A5-BBA7-44DE-9C84-790C21823722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sp>
        <p:nvSpPr>
          <p:cNvPr id="14" name="Прямоугольник 2">
            <a:extLst>
              <a:ext uri="{FF2B5EF4-FFF2-40B4-BE49-F238E27FC236}">
                <a16:creationId xmlns:a16="http://schemas.microsoft.com/office/drawing/2014/main" xmlns="" id="{87129AEC-C969-4F70-8236-8670228A4C4A}"/>
              </a:ext>
            </a:extLst>
          </p:cNvPr>
          <p:cNvSpPr txBox="1">
            <a:spLocks/>
          </p:cNvSpPr>
          <p:nvPr/>
        </p:nvSpPr>
        <p:spPr>
          <a:xfrm>
            <a:off x="1793596" y="1745961"/>
            <a:ext cx="9615302" cy="794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None/>
              <a:defRPr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Для оценки соответствия проекта программе финансирования по критерию «Научно-техническая перспективность продукта и проекта» осуществляется, экспертиза соответствия Проекта одному или нескольким из следующих параметров: </a:t>
            </a:r>
            <a:endParaRPr lang="ru-RU" sz="16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4AC50390-B859-4906-90C6-A1CA26CF843C}"/>
              </a:ext>
            </a:extLst>
          </p:cNvPr>
          <p:cNvSpPr/>
          <p:nvPr/>
        </p:nvSpPr>
        <p:spPr>
          <a:xfrm>
            <a:off x="1460569" y="5875297"/>
            <a:ext cx="95624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0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* - в частности, соответствуют перечню критических технологий, утвержденному указом Президента Российской Федерации № 899 от 07.07.2011.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0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** </a:t>
            </a:r>
            <a:r>
              <a:rPr lang="ru-RU" sz="10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- в том числе утвержденным информационно-технологическим справочникам по наилучшим доступным технологиям Росстандарта.</a:t>
            </a:r>
            <a:endParaRPr lang="ru-RU" sz="1000" dirty="0">
              <a:solidFill>
                <a:schemeClr val="bg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xmlns="" id="{2B0F148C-132A-4AA5-9451-C62677230DB1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№2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DE72BEA3-9908-4D6E-8D12-65B9A05B9FE8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12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15019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1" y="341914"/>
            <a:ext cx="10576874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Отраслевые направления программы «Проекты развития»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4171F8CD-5038-46A5-AC68-CBD440C4B554}"/>
              </a:ext>
            </a:extLst>
          </p:cNvPr>
          <p:cNvSpPr/>
          <p:nvPr/>
        </p:nvSpPr>
        <p:spPr>
          <a:xfrm>
            <a:off x="1757298" y="1731761"/>
            <a:ext cx="9582150" cy="468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пищевых продуктов в части промышленных биотехнологий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текстильных изделий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одежды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кожи и изделий из кожи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Обработка древесины и производство изделий из дерева и пробки, кроме мебели,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изделий из соломки и материалов для плетения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бумаги и бумажных изделий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химических веществ и химических продуктов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лекарственных средств и материалов, применяемых в медицинских целях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резиновых и пластмассовых изделий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прочей неметаллической минеральной продукции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металлургическое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готовых металлических изделий, кроме машин и оборудования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компьютеров, электронных и оптических изделий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электрического оборудования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машин и оборудования, не включенных в другие группировки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автотранспортных средств, прицепов и полуприцепов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прочих транспортных средств и оборудования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мебели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прочих готовых изделий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Ремонт и монтаж машин и оборудования</a:t>
            </a:r>
          </a:p>
        </p:txBody>
      </p:sp>
      <p:sp>
        <p:nvSpPr>
          <p:cNvPr id="8" name="TextBox 15">
            <a:extLst>
              <a:ext uri="{FF2B5EF4-FFF2-40B4-BE49-F238E27FC236}">
                <a16:creationId xmlns:a16="http://schemas.microsoft.com/office/drawing/2014/main" xmlns="" id="{DDAEC4A8-E72E-4038-B6F5-43F7BA4C6008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№2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33170FB5-2114-48AE-B792-C1E66DF85A5D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92108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1" y="341914"/>
            <a:ext cx="10576874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Особенности программы </a:t>
            </a:r>
            <a:b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«Комплектующие изделия»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9" name="Прямоугольник 2">
            <a:extLst>
              <a:ext uri="{FF2B5EF4-FFF2-40B4-BE49-F238E27FC236}">
                <a16:creationId xmlns:a16="http://schemas.microsoft.com/office/drawing/2014/main" xmlns="" id="{AE634BCC-9270-4E9C-8D4B-7A7BEB617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596" y="2663739"/>
            <a:ext cx="9781784" cy="2986905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Выпускаемая продукция предназначена для применения в составе промышленной продукции, перечисленной в приложении к постановлению Правительства Российской Федерации № 719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от 17 июля 2015 г. «О критериях отнесения промышленной продукции к промышленной продукции, 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не имеющей аналогов, произведенных в Российской Федерации»;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Новизна технических решений относительно российского технического уровня или мирового технического уровня (в продукте проекта);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Получаемая в ходе реализации проекта продукция не имеет аналогов, производимых в Российской Федерации;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Разработки и внедряемые технологии соответствуют принципам наилучших доступных технологий;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Техническая реализуемость Проекта.</a:t>
            </a:r>
            <a:endParaRPr lang="ru-RU" sz="1400" b="0" i="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grpSp>
        <p:nvGrpSpPr>
          <p:cNvPr id="11" name="그룹 27">
            <a:extLst>
              <a:ext uri="{FF2B5EF4-FFF2-40B4-BE49-F238E27FC236}">
                <a16:creationId xmlns:a16="http://schemas.microsoft.com/office/drawing/2014/main" xmlns="" id="{1603905A-4FDF-4D93-ACA2-384E415AA240}"/>
              </a:ext>
            </a:extLst>
          </p:cNvPr>
          <p:cNvGrpSpPr/>
          <p:nvPr/>
        </p:nvGrpSpPr>
        <p:grpSpPr>
          <a:xfrm>
            <a:off x="1460569" y="1897341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12" name="갈매기형 수장 23">
              <a:extLst>
                <a:ext uri="{FF2B5EF4-FFF2-40B4-BE49-F238E27FC236}">
                  <a16:creationId xmlns:a16="http://schemas.microsoft.com/office/drawing/2014/main" xmlns="" id="{769E2F41-5D00-4771-9B15-A8891E289EAB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13" name="갈매기형 수장 24">
              <a:extLst>
                <a:ext uri="{FF2B5EF4-FFF2-40B4-BE49-F238E27FC236}">
                  <a16:creationId xmlns:a16="http://schemas.microsoft.com/office/drawing/2014/main" xmlns="" id="{D14AB0A5-BBA7-44DE-9C84-790C21823722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sp>
        <p:nvSpPr>
          <p:cNvPr id="16" name="Прямоугольник 2">
            <a:extLst>
              <a:ext uri="{FF2B5EF4-FFF2-40B4-BE49-F238E27FC236}">
                <a16:creationId xmlns:a16="http://schemas.microsoft.com/office/drawing/2014/main" xmlns="" id="{C7A6E178-6C87-49D3-866E-C72E4C819172}"/>
              </a:ext>
            </a:extLst>
          </p:cNvPr>
          <p:cNvSpPr txBox="1">
            <a:spLocks/>
          </p:cNvSpPr>
          <p:nvPr/>
        </p:nvSpPr>
        <p:spPr>
          <a:xfrm>
            <a:off x="2059854" y="5688279"/>
            <a:ext cx="9475467" cy="7455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Обязательно соответствие Проекта одному из параметров «Сбыт выпускаемой продукции направлен 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 замещение импорта на внутреннем рынке» либо «Соответствие разработок и внедряемых  технологий принципам наилучших доступных технологий».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8ABB21D2-9928-4ABD-ACEA-B6F2CC6FDD9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18000"/>
                    </a14:imgEffect>
                    <a14:imgEffect>
                      <a14:colorTemperature colorTemp="6585"/>
                    </a14:imgEffect>
                    <a14:imgEffect>
                      <a14:saturation sat="210000"/>
                    </a14:imgEffect>
                    <a14:imgEffect>
                      <a14:brightnessContrast bright="-53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tretch>
            <a:fillRect/>
          </a:stretch>
        </p:blipFill>
        <p:spPr>
          <a:xfrm rot="10800000">
            <a:off x="1460569" y="5758732"/>
            <a:ext cx="599284" cy="599284"/>
          </a:xfrm>
          <a:prstGeom prst="rect">
            <a:avLst/>
          </a:prstGeom>
        </p:spPr>
      </p:pic>
      <p:sp>
        <p:nvSpPr>
          <p:cNvPr id="18" name="TextBox 15">
            <a:extLst>
              <a:ext uri="{FF2B5EF4-FFF2-40B4-BE49-F238E27FC236}">
                <a16:creationId xmlns:a16="http://schemas.microsoft.com/office/drawing/2014/main" xmlns="" id="{C67A968B-D26F-48CB-AC75-971103640F62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4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№2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8795A635-A7C1-426D-95BA-347AB4868152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14</a:t>
            </a:fld>
            <a:endParaRPr lang="ru-RU" altLang="ru-RU" dirty="0"/>
          </a:p>
        </p:txBody>
      </p:sp>
      <p:sp>
        <p:nvSpPr>
          <p:cNvPr id="15" name="Прямоугольник 2">
            <a:extLst>
              <a:ext uri="{FF2B5EF4-FFF2-40B4-BE49-F238E27FC236}">
                <a16:creationId xmlns:a16="http://schemas.microsoft.com/office/drawing/2014/main" xmlns="" id="{41CD9192-CD4E-4805-8D6C-4AB9056A1A6F}"/>
              </a:ext>
            </a:extLst>
          </p:cNvPr>
          <p:cNvSpPr txBox="1">
            <a:spLocks/>
          </p:cNvSpPr>
          <p:nvPr/>
        </p:nvSpPr>
        <p:spPr>
          <a:xfrm>
            <a:off x="1793596" y="1745961"/>
            <a:ext cx="9559032" cy="794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None/>
              <a:defRPr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Для оценки соответствия проекта программе финансирования по критерию «Научно-техническая перспективность продукта и проекта» осуществляется, экспертиза соответствия Проекта одному или нескольким из следующих параметров: </a:t>
            </a:r>
            <a:endParaRPr lang="ru-RU" sz="16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565334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Требования к заявителю и основным участникам проекта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9CC958FD-B678-457E-8367-A984E08CCC5F}"/>
              </a:ext>
            </a:extLst>
          </p:cNvPr>
          <p:cNvSpPr/>
          <p:nvPr/>
        </p:nvSpPr>
        <p:spPr>
          <a:xfrm>
            <a:off x="1396052" y="1566932"/>
            <a:ext cx="10311083" cy="520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Юридическое лицо - резидент Московской области, осуществляющее деятельность в сфере промышленности.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На момент подачи заявки раскрыта структура собственности, предоставлены список аффилированных лиц и сведения о бенефициарных владельцах – физических лицах.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Текущее и  прогнозируемое  на  срок  займа финансовое положение Заявителя устойчиво с точки зрения достаточности активов и денежных потоков.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Не находится в процессе реорганизации ( за исключением реорганизации в форме преобразования, слияния или присоединения), ликвидации или банкротства.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Отсутствие просроченной задолженности у заявителя/ аффилированных лиц, задействованных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в реализации проекта в качестве основных участников: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по налогам, сборам и иным обязательным платежам в бюджеты бюджетной системы РФ,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по заработной плате перед работниками,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перед Фондом.</a:t>
            </a:r>
          </a:p>
          <a:p>
            <a:pPr marL="342900" indent="-342900"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Ключевой исполнитель/ поставщик оборудования: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резидент РФ или иностранное юридическое лицо, не зарегистрированное в низконалоговой юрисдикции,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не находится в процессе ликвидации или банкротства,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осуществляет деятельность, соответствующую деятельности в рамках проекта, и роли, заявленной в проекте (поставщик оборудования, инжиниринговая компания и т.п.). Компетенции подтверждаются информацией о ранее выполненных аналогичных работах (услугах), произведенной продукцией.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не предусмотрены расчеты через низконалоговые юрисдикции.</a:t>
            </a:r>
          </a:p>
        </p:txBody>
      </p:sp>
      <p:sp>
        <p:nvSpPr>
          <p:cNvPr id="8" name="TextBox 15">
            <a:extLst>
              <a:ext uri="{FF2B5EF4-FFF2-40B4-BE49-F238E27FC236}">
                <a16:creationId xmlns:a16="http://schemas.microsoft.com/office/drawing/2014/main" xmlns="" id="{64986AFC-3766-4CE5-824C-42E2B334760A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№2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75384680-0443-437C-8603-DEB545202861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15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629270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Процесс рассмотрения заявки Фондом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499463A-B76E-4C8F-870D-1C1B870AF43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037"/>
          <a:stretch/>
        </p:blipFill>
        <p:spPr>
          <a:xfrm>
            <a:off x="1985790" y="944673"/>
            <a:ext cx="8894542" cy="5808552"/>
          </a:xfrm>
          <a:prstGeom prst="rect">
            <a:avLst/>
          </a:prstGeom>
        </p:spPr>
      </p:pic>
      <p:grpSp>
        <p:nvGrpSpPr>
          <p:cNvPr id="10" name="그룹 27">
            <a:extLst>
              <a:ext uri="{FF2B5EF4-FFF2-40B4-BE49-F238E27FC236}">
                <a16:creationId xmlns:a16="http://schemas.microsoft.com/office/drawing/2014/main" xmlns="" id="{368A8D07-9E4D-40E4-B0AA-9BAFB7AB0B72}"/>
              </a:ext>
            </a:extLst>
          </p:cNvPr>
          <p:cNvGrpSpPr/>
          <p:nvPr/>
        </p:nvGrpSpPr>
        <p:grpSpPr>
          <a:xfrm>
            <a:off x="3948834" y="1184137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11" name="갈매기형 수장 23">
              <a:extLst>
                <a:ext uri="{FF2B5EF4-FFF2-40B4-BE49-F238E27FC236}">
                  <a16:creationId xmlns:a16="http://schemas.microsoft.com/office/drawing/2014/main" xmlns="" id="{B165CC3A-8198-495C-B7B3-4A0300E475AB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12" name="갈매기형 수장 24">
              <a:extLst>
                <a:ext uri="{FF2B5EF4-FFF2-40B4-BE49-F238E27FC236}">
                  <a16:creationId xmlns:a16="http://schemas.microsoft.com/office/drawing/2014/main" xmlns="" id="{546B271E-C51C-4EC3-B25E-F84CAE5F71A6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13" name="그룹 27">
            <a:extLst>
              <a:ext uri="{FF2B5EF4-FFF2-40B4-BE49-F238E27FC236}">
                <a16:creationId xmlns:a16="http://schemas.microsoft.com/office/drawing/2014/main" xmlns="" id="{64064BA1-52F4-4952-B09B-AE468A5F8C44}"/>
              </a:ext>
            </a:extLst>
          </p:cNvPr>
          <p:cNvGrpSpPr/>
          <p:nvPr/>
        </p:nvGrpSpPr>
        <p:grpSpPr>
          <a:xfrm>
            <a:off x="6139032" y="1184137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14" name="갈매기형 수장 23">
              <a:extLst>
                <a:ext uri="{FF2B5EF4-FFF2-40B4-BE49-F238E27FC236}">
                  <a16:creationId xmlns:a16="http://schemas.microsoft.com/office/drawing/2014/main" xmlns="" id="{AC9E04DA-2342-43CC-BA8C-EF42F5882C10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15" name="갈매기형 수장 24">
              <a:extLst>
                <a:ext uri="{FF2B5EF4-FFF2-40B4-BE49-F238E27FC236}">
                  <a16:creationId xmlns:a16="http://schemas.microsoft.com/office/drawing/2014/main" xmlns="" id="{DE502BD0-CA20-4662-ADA7-F83018EC3934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17" name="그룹 27">
            <a:extLst>
              <a:ext uri="{FF2B5EF4-FFF2-40B4-BE49-F238E27FC236}">
                <a16:creationId xmlns:a16="http://schemas.microsoft.com/office/drawing/2014/main" xmlns="" id="{EAE7B4D0-5C3A-4B17-A85B-F4689625F5B8}"/>
              </a:ext>
            </a:extLst>
          </p:cNvPr>
          <p:cNvGrpSpPr/>
          <p:nvPr/>
        </p:nvGrpSpPr>
        <p:grpSpPr>
          <a:xfrm>
            <a:off x="8180509" y="1184137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18" name="갈매기형 수장 23">
              <a:extLst>
                <a:ext uri="{FF2B5EF4-FFF2-40B4-BE49-F238E27FC236}">
                  <a16:creationId xmlns:a16="http://schemas.microsoft.com/office/drawing/2014/main" xmlns="" id="{D5A91A98-20A5-4221-97D2-89FC79ECF0F3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19" name="갈매기형 수장 24">
              <a:extLst>
                <a:ext uri="{FF2B5EF4-FFF2-40B4-BE49-F238E27FC236}">
                  <a16:creationId xmlns:a16="http://schemas.microsoft.com/office/drawing/2014/main" xmlns="" id="{92D554B1-3143-4B49-B022-633AF2BCCF8E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20" name="그룹 27">
            <a:extLst>
              <a:ext uri="{FF2B5EF4-FFF2-40B4-BE49-F238E27FC236}">
                <a16:creationId xmlns:a16="http://schemas.microsoft.com/office/drawing/2014/main" xmlns="" id="{F0CFDFEC-1ED9-4BEF-B326-8BDE8AE379C9}"/>
              </a:ext>
            </a:extLst>
          </p:cNvPr>
          <p:cNvGrpSpPr/>
          <p:nvPr/>
        </p:nvGrpSpPr>
        <p:grpSpPr>
          <a:xfrm>
            <a:off x="1958077" y="2917687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21" name="갈매기형 수장 23">
              <a:extLst>
                <a:ext uri="{FF2B5EF4-FFF2-40B4-BE49-F238E27FC236}">
                  <a16:creationId xmlns:a16="http://schemas.microsoft.com/office/drawing/2014/main" xmlns="" id="{172AD5B2-63B5-4D27-A640-EDCB005C9605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22" name="갈매기형 수장 24">
              <a:extLst>
                <a:ext uri="{FF2B5EF4-FFF2-40B4-BE49-F238E27FC236}">
                  <a16:creationId xmlns:a16="http://schemas.microsoft.com/office/drawing/2014/main" xmlns="" id="{03B5C0AF-A353-4547-A59C-80E4114EFDCD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24" name="그룹 27">
            <a:extLst>
              <a:ext uri="{FF2B5EF4-FFF2-40B4-BE49-F238E27FC236}">
                <a16:creationId xmlns:a16="http://schemas.microsoft.com/office/drawing/2014/main" xmlns="" id="{F2884041-36DB-4B80-8973-22D76DA452C3}"/>
              </a:ext>
            </a:extLst>
          </p:cNvPr>
          <p:cNvGrpSpPr/>
          <p:nvPr/>
        </p:nvGrpSpPr>
        <p:grpSpPr>
          <a:xfrm>
            <a:off x="5009283" y="2917687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25" name="갈매기형 수장 23">
              <a:extLst>
                <a:ext uri="{FF2B5EF4-FFF2-40B4-BE49-F238E27FC236}">
                  <a16:creationId xmlns:a16="http://schemas.microsoft.com/office/drawing/2014/main" xmlns="" id="{020709C3-69A2-44B1-9020-E7B7F93A6111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26" name="갈매기형 수장 24">
              <a:extLst>
                <a:ext uri="{FF2B5EF4-FFF2-40B4-BE49-F238E27FC236}">
                  <a16:creationId xmlns:a16="http://schemas.microsoft.com/office/drawing/2014/main" xmlns="" id="{6AC4EF7D-2D44-48F7-8B4E-D72A77206539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27" name="그룹 27">
            <a:extLst>
              <a:ext uri="{FF2B5EF4-FFF2-40B4-BE49-F238E27FC236}">
                <a16:creationId xmlns:a16="http://schemas.microsoft.com/office/drawing/2014/main" xmlns="" id="{9BDD718F-3310-4A66-AD30-A0DE7AEAE0C5}"/>
              </a:ext>
            </a:extLst>
          </p:cNvPr>
          <p:cNvGrpSpPr/>
          <p:nvPr/>
        </p:nvGrpSpPr>
        <p:grpSpPr>
          <a:xfrm>
            <a:off x="7660864" y="2917688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28" name="갈매기형 수장 23">
              <a:extLst>
                <a:ext uri="{FF2B5EF4-FFF2-40B4-BE49-F238E27FC236}">
                  <a16:creationId xmlns:a16="http://schemas.microsoft.com/office/drawing/2014/main" xmlns="" id="{B6805A69-F2BC-4CED-A298-B68438301090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29" name="갈매기형 수장 24">
              <a:extLst>
                <a:ext uri="{FF2B5EF4-FFF2-40B4-BE49-F238E27FC236}">
                  <a16:creationId xmlns:a16="http://schemas.microsoft.com/office/drawing/2014/main" xmlns="" id="{A3DB8E1B-3BA4-42AD-90BD-8FCE81FC02CB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30" name="그룹 27">
            <a:extLst>
              <a:ext uri="{FF2B5EF4-FFF2-40B4-BE49-F238E27FC236}">
                <a16:creationId xmlns:a16="http://schemas.microsoft.com/office/drawing/2014/main" xmlns="" id="{C437A6E0-0143-47CA-9A97-DE8C45BA2D10}"/>
              </a:ext>
            </a:extLst>
          </p:cNvPr>
          <p:cNvGrpSpPr/>
          <p:nvPr/>
        </p:nvGrpSpPr>
        <p:grpSpPr>
          <a:xfrm>
            <a:off x="1958077" y="5429251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31" name="갈매기형 수장 23">
              <a:extLst>
                <a:ext uri="{FF2B5EF4-FFF2-40B4-BE49-F238E27FC236}">
                  <a16:creationId xmlns:a16="http://schemas.microsoft.com/office/drawing/2014/main" xmlns="" id="{7CC1F2D5-14EB-450B-B98E-EF664216AC92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2" name="갈매기형 수장 24">
              <a:extLst>
                <a:ext uri="{FF2B5EF4-FFF2-40B4-BE49-F238E27FC236}">
                  <a16:creationId xmlns:a16="http://schemas.microsoft.com/office/drawing/2014/main" xmlns="" id="{CC00234F-FBA2-4699-88BF-A79AA9FDE800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33" name="그룹 27">
            <a:extLst>
              <a:ext uri="{FF2B5EF4-FFF2-40B4-BE49-F238E27FC236}">
                <a16:creationId xmlns:a16="http://schemas.microsoft.com/office/drawing/2014/main" xmlns="" id="{64695A92-2F85-4700-92DD-C07C3732C1EC}"/>
              </a:ext>
            </a:extLst>
          </p:cNvPr>
          <p:cNvGrpSpPr/>
          <p:nvPr/>
        </p:nvGrpSpPr>
        <p:grpSpPr>
          <a:xfrm>
            <a:off x="4045050" y="5429251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34" name="갈매기형 수장 23">
              <a:extLst>
                <a:ext uri="{FF2B5EF4-FFF2-40B4-BE49-F238E27FC236}">
                  <a16:creationId xmlns:a16="http://schemas.microsoft.com/office/drawing/2014/main" xmlns="" id="{6E22936F-8721-4134-8E25-3DBEE99C37C4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5" name="갈매기형 수장 24">
              <a:extLst>
                <a:ext uri="{FF2B5EF4-FFF2-40B4-BE49-F238E27FC236}">
                  <a16:creationId xmlns:a16="http://schemas.microsoft.com/office/drawing/2014/main" xmlns="" id="{61A0FA77-5188-4624-BF55-7790798D3916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36" name="그룹 27">
            <a:extLst>
              <a:ext uri="{FF2B5EF4-FFF2-40B4-BE49-F238E27FC236}">
                <a16:creationId xmlns:a16="http://schemas.microsoft.com/office/drawing/2014/main" xmlns="" id="{42B78F57-740B-4FFC-91A1-497BA0DCCAF7}"/>
              </a:ext>
            </a:extLst>
          </p:cNvPr>
          <p:cNvGrpSpPr/>
          <p:nvPr/>
        </p:nvGrpSpPr>
        <p:grpSpPr>
          <a:xfrm>
            <a:off x="6226190" y="5429250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37" name="갈매기형 수장 23">
              <a:extLst>
                <a:ext uri="{FF2B5EF4-FFF2-40B4-BE49-F238E27FC236}">
                  <a16:creationId xmlns:a16="http://schemas.microsoft.com/office/drawing/2014/main" xmlns="" id="{43A38B48-464A-49D3-8928-9A265BE56F23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8" name="갈매기형 수장 24">
              <a:extLst>
                <a:ext uri="{FF2B5EF4-FFF2-40B4-BE49-F238E27FC236}">
                  <a16:creationId xmlns:a16="http://schemas.microsoft.com/office/drawing/2014/main" xmlns="" id="{8B271DC3-82DE-4E7E-B51B-9C1BA03214DE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39" name="그룹 27">
            <a:extLst>
              <a:ext uri="{FF2B5EF4-FFF2-40B4-BE49-F238E27FC236}">
                <a16:creationId xmlns:a16="http://schemas.microsoft.com/office/drawing/2014/main" xmlns="" id="{4B01774D-4ED1-44E0-B29D-CF21B75386A2}"/>
              </a:ext>
            </a:extLst>
          </p:cNvPr>
          <p:cNvGrpSpPr/>
          <p:nvPr/>
        </p:nvGrpSpPr>
        <p:grpSpPr>
          <a:xfrm>
            <a:off x="8269527" y="5429251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40" name="갈매기형 수장 23">
              <a:extLst>
                <a:ext uri="{FF2B5EF4-FFF2-40B4-BE49-F238E27FC236}">
                  <a16:creationId xmlns:a16="http://schemas.microsoft.com/office/drawing/2014/main" xmlns="" id="{212F96ED-62FC-4E5A-BC1D-D9A09E8208BE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41" name="갈매기형 수장 24">
              <a:extLst>
                <a:ext uri="{FF2B5EF4-FFF2-40B4-BE49-F238E27FC236}">
                  <a16:creationId xmlns:a16="http://schemas.microsoft.com/office/drawing/2014/main" xmlns="" id="{F6771D8A-D389-48AC-BC30-5FD16B7B3AF8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sp>
        <p:nvSpPr>
          <p:cNvPr id="45" name="TextBox 15">
            <a:extLst>
              <a:ext uri="{FF2B5EF4-FFF2-40B4-BE49-F238E27FC236}">
                <a16:creationId xmlns:a16="http://schemas.microsoft.com/office/drawing/2014/main" xmlns="" id="{B754B421-C090-4A7D-9A30-391C0850C3F6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4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№3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4943893F-EA61-4AEA-9521-0DE5C125264F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16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956839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usiness_Plan_IonGreen_16X9_TP103417220.potx" id="{4B1FCF6B-AC37-473E-AFE9-684358FD50D7}" vid="{D849E02E-A37B-4F65-A00F-6E9D5C4BFA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478CBB3-73F7-4AE4-8F66-D704F33A81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бизнес-плана (светло-зеленое оформление, широкоэкранный формат)</Template>
  <TotalTime>2389</TotalTime>
  <Words>1293</Words>
  <Application>Microsoft Office PowerPoint</Application>
  <PresentationFormat>Произвольный</PresentationFormat>
  <Paragraphs>252</Paragraphs>
  <Slides>16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Ион</vt:lpstr>
      <vt:lpstr>Презентация PowerPoint</vt:lpstr>
      <vt:lpstr>Программы финансирования</vt:lpstr>
      <vt:lpstr>Презентация PowerPoint</vt:lpstr>
      <vt:lpstr>Целевое назначение займа</vt:lpstr>
      <vt:lpstr>Нельзя использовать средства займа на:</vt:lpstr>
      <vt:lpstr>Презентация PowerPoint</vt:lpstr>
      <vt:lpstr>Критерии отбора проектов по программам финансирования</vt:lpstr>
      <vt:lpstr>Процесс рассмотрения заявки Фондом</vt:lpstr>
      <vt:lpstr>Документы проекта</vt:lpstr>
      <vt:lpstr>Консультационная поддержка</vt:lpstr>
      <vt:lpstr>Презентация PowerPoint</vt:lpstr>
      <vt:lpstr>Особенности программы  «Проекты развития»</vt:lpstr>
      <vt:lpstr>Отраслевые направления программы «Проекты развития»</vt:lpstr>
      <vt:lpstr>Особенности программы  «Комплектующие изделия»</vt:lpstr>
      <vt:lpstr>Требования к заявителю и основным участникам проекта</vt:lpstr>
      <vt:lpstr>Процесс рассмотрения заявки Фондом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компании</dc:title>
  <dc:creator>Сергей Сидякин</dc:creator>
  <cp:lastModifiedBy>Admin</cp:lastModifiedBy>
  <cp:revision>224</cp:revision>
  <cp:lastPrinted>2018-01-24T14:17:04Z</cp:lastPrinted>
  <dcterms:created xsi:type="dcterms:W3CDTF">2017-06-28T14:56:53Z</dcterms:created>
  <dcterms:modified xsi:type="dcterms:W3CDTF">2018-05-30T11:04:38Z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TC034172229991</vt:lpwstr>
  </property>
</Properties>
</file>