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81" r:id="rId3"/>
    <p:sldId id="301" r:id="rId4"/>
    <p:sldId id="287" r:id="rId5"/>
    <p:sldId id="299" r:id="rId6"/>
    <p:sldId id="304" r:id="rId7"/>
    <p:sldId id="289" r:id="rId8"/>
    <p:sldId id="294" r:id="rId9"/>
    <p:sldId id="297" r:id="rId10"/>
    <p:sldId id="305" r:id="rId11"/>
    <p:sldId id="295" r:id="rId12"/>
    <p:sldId id="296" r:id="rId13"/>
    <p:sldId id="288" r:id="rId14"/>
    <p:sldId id="291" r:id="rId15"/>
    <p:sldId id="290" r:id="rId16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40" userDrawn="1">
          <p15:clr>
            <a:srgbClr val="A4A3A4"/>
          </p15:clr>
        </p15:guide>
        <p15:guide id="2" pos="191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  <a:srgbClr val="D40000"/>
    <a:srgbClr val="B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0" autoAdjust="0"/>
    <p:restoredTop sz="96445" autoAdjust="0"/>
  </p:normalViewPr>
  <p:slideViewPr>
    <p:cSldViewPr snapToGrid="0">
      <p:cViewPr>
        <p:scale>
          <a:sx n="100" d="100"/>
          <a:sy n="100" d="100"/>
        </p:scale>
        <p:origin x="-936" y="-372"/>
      </p:cViewPr>
      <p:guideLst>
        <p:guide orient="horz" pos="2160"/>
        <p:guide pos="3840"/>
        <p:guide pos="19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548"/>
    </p:cViewPr>
  </p:sorterViewPr>
  <p:notesViewPr>
    <p:cSldViewPr snapToGrid="0">
      <p:cViewPr varScale="1">
        <p:scale>
          <a:sx n="75" d="100"/>
          <a:sy n="75" d="100"/>
        </p:scale>
        <p:origin x="121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BCAFC7A-71DD-4C2C-B63D-60FDC7DD5449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A6FC261-E491-4C42-A663-B95247CC46D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031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85ECAFD-F005-4163-B10D-85806DC43F93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33E963C-1534-4F8D-B2A7-66D81AA25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850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794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66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375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059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469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451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26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105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343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324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85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349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8684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88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ние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редло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400" cap="small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Надпись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15" name="Надпись 14"/>
          <p:cNvSpPr txBox="1"/>
          <p:nvPr/>
        </p:nvSpPr>
        <p:spPr>
          <a:xfrm>
            <a:off x="9322667" y="26094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Именная карточ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менная карточка с предло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2766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Надпись 8"/>
          <p:cNvSpPr txBox="1"/>
          <p:nvPr/>
        </p:nvSpPr>
        <p:spPr>
          <a:xfrm>
            <a:off x="805368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15" name="Надпись 14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Текст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Текст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Текст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Текст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столбца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Рисунок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0" name="Рисунок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1" name="Рисунок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2463" y="430213"/>
            <a:ext cx="7423149" cy="5826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ru-RU" smtClean="0"/>
              <a:t>24.04.2018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3" r:id="rId14"/>
    <p:sldLayoutId id="2147483665" r:id="rId15"/>
    <p:sldLayoutId id="2147483669" r:id="rId16"/>
    <p:sldLayoutId id="2147483670" r:id="rId17"/>
    <p:sldLayoutId id="2147483658" r:id="rId18"/>
    <p:sldLayoutId id="214748365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File:Flag-map_of_Moscow_Oblast.svg" TargetMode="External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docs.exdat.com/docs/index-19826.html" TargetMode="External"/><Relationship Id="rId13" Type="http://schemas.openxmlformats.org/officeDocument/2006/relationships/hyperlink" Target="https://www.coloring-book.biz/raskraski/posuda-predmety-byta-kantstovary/chasy/4534" TargetMode="External"/><Relationship Id="rId18" Type="http://schemas.openxmlformats.org/officeDocument/2006/relationships/hyperlink" Target="http://www.freepik.com/free-icon/increasing-stocks-graphic-of-bars_729852.htm" TargetMode="External"/><Relationship Id="rId3" Type="http://schemas.openxmlformats.org/officeDocument/2006/relationships/image" Target="../media/image7.png"/><Relationship Id="rId21" Type="http://schemas.openxmlformats.org/officeDocument/2006/relationships/image" Target="../media/image17.png"/><Relationship Id="rId7" Type="http://schemas.openxmlformats.org/officeDocument/2006/relationships/image" Target="../media/image11.gif"/><Relationship Id="rId12" Type="http://schemas.microsoft.com/office/2007/relationships/hdphoto" Target="../media/hdphoto3.wdp"/><Relationship Id="rId17" Type="http://schemas.microsoft.com/office/2007/relationships/hdphoto" Target="../media/hdphoto4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png"/><Relationship Id="rId20" Type="http://schemas.openxmlformats.org/officeDocument/2006/relationships/hyperlink" Target="http://iventurer.ru/na-chem-zarabatyvayut-v-krizi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5" Type="http://schemas.openxmlformats.org/officeDocument/2006/relationships/hyperlink" Target="http://iconbird.com/view/46796_iconki_bukva_v" TargetMode="External"/><Relationship Id="rId23" Type="http://schemas.openxmlformats.org/officeDocument/2006/relationships/hyperlink" Target="https://ru.freepik.com/free-icon/bars-chart-ascending_736689.htm" TargetMode="External"/><Relationship Id="rId10" Type="http://schemas.openxmlformats.org/officeDocument/2006/relationships/hyperlink" Target="https://ru.wikipedia.org/wiki/%25_(%D0%B7%D0%BD%D0%B0%D0%BA)" TargetMode="External"/><Relationship Id="rId19" Type="http://schemas.openxmlformats.org/officeDocument/2006/relationships/image" Target="../media/image16.jpg"/><Relationship Id="rId4" Type="http://schemas.microsoft.com/office/2007/relationships/hdphoto" Target="../media/hdphoto1.wdp"/><Relationship Id="rId9" Type="http://schemas.openxmlformats.org/officeDocument/2006/relationships/image" Target="../media/image12.png"/><Relationship Id="rId14" Type="http://schemas.openxmlformats.org/officeDocument/2006/relationships/image" Target="../media/image14.png"/><Relationship Id="rId22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0.png"/><Relationship Id="rId18" Type="http://schemas.openxmlformats.org/officeDocument/2006/relationships/hyperlink" Target="https://www.freepik.com/free-photos-vectors/patent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://de.depositphotos.com/101606996/stock-illustration-cnc-milling-machine-icon.html" TargetMode="External"/><Relationship Id="rId12" Type="http://schemas.openxmlformats.org/officeDocument/2006/relationships/hyperlink" Target="http://ofinansah.kz/?type=4&amp;id=207&amp;lang=ru" TargetMode="External"/><Relationship Id="rId17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twitter.com/Inzhener_el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microsoft.com/office/2007/relationships/hdphoto" Target="../media/hdphoto7.wdp"/><Relationship Id="rId5" Type="http://schemas.openxmlformats.org/officeDocument/2006/relationships/image" Target="../media/image18.png"/><Relationship Id="rId15" Type="http://schemas.openxmlformats.org/officeDocument/2006/relationships/image" Target="../media/image21.gif"/><Relationship Id="rId10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openxmlformats.org/officeDocument/2006/relationships/hyperlink" Target="https://thenounproject.com/term/working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wdesignfile.com/post_construction-crane-vector_396468/" TargetMode="External"/><Relationship Id="rId13" Type="http://schemas.openxmlformats.org/officeDocument/2006/relationships/image" Target="../media/image26.jpg"/><Relationship Id="rId3" Type="http://schemas.openxmlformats.org/officeDocument/2006/relationships/image" Target="../media/image7.png"/><Relationship Id="rId7" Type="http://schemas.openxmlformats.org/officeDocument/2006/relationships/image" Target="../media/image24.jpg"/><Relationship Id="rId12" Type="http://schemas.openxmlformats.org/officeDocument/2006/relationships/hyperlink" Target="http://www.freepik.com/free-icon/eco-smoke-factory_743782.htm" TargetMode="External"/><Relationship Id="rId2" Type="http://schemas.openxmlformats.org/officeDocument/2006/relationships/notesSlide" Target="../notesSlides/notesSlide6.xml"/><Relationship Id="rId16" Type="http://schemas.openxmlformats.org/officeDocument/2006/relationships/hyperlink" Target="http://fb.ru/article/174247/chto-takoe-repo-valyutnaya-sdelka-rep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l.freepik.com/darmowe-ikony/nauka-symbol-atomu_720579.htm" TargetMode="External"/><Relationship Id="rId11" Type="http://schemas.openxmlformats.org/officeDocument/2006/relationships/image" Target="../media/image25.jpg"/><Relationship Id="rId5" Type="http://schemas.openxmlformats.org/officeDocument/2006/relationships/image" Target="../media/image23.jpg"/><Relationship Id="rId15" Type="http://schemas.openxmlformats.org/officeDocument/2006/relationships/image" Target="../media/image27.jp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openxmlformats.org/officeDocument/2006/relationships/hyperlink" Target="http://biznesogolik.ru/pribyl-ot-pokupki-sajta-v-kredi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clipboard-green-check-list-311168/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de/klassiker-telefon-silhouette-163688/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10" Type="http://schemas.openxmlformats.org/officeDocument/2006/relationships/image" Target="../media/image33.png"/><Relationship Id="rId4" Type="http://schemas.microsoft.com/office/2007/relationships/hdphoto" Target="../media/hdphoto1.wdp"/><Relationship Id="rId9" Type="http://schemas.openxmlformats.org/officeDocument/2006/relationships/hyperlink" Target="https://de.fotolia.com/id/11450774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3">
            <a:extLst>
              <a:ext uri="{FF2B5EF4-FFF2-40B4-BE49-F238E27FC236}">
                <a16:creationId xmlns="" xmlns:a16="http://schemas.microsoft.com/office/drawing/2014/main" id="{35D4A51A-F8A5-4748-9B72-8DA6CDE99987}"/>
              </a:ext>
            </a:extLst>
          </p:cNvPr>
          <p:cNvSpPr txBox="1">
            <a:spLocks/>
          </p:cNvSpPr>
          <p:nvPr/>
        </p:nvSpPr>
        <p:spPr>
          <a:xfrm>
            <a:off x="3175842" y="4543425"/>
            <a:ext cx="8825658" cy="332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</a:rPr>
              <a:t>Государственная поддержка промышленных предприятий Московской области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2903220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" y="295275"/>
            <a:ext cx="2733675" cy="7810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C587AAE-4497-438D-8D49-6A70D01491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4000"/>
                    </a14:imgEffect>
                  </a14:imgLayer>
                </a14:imgProps>
              </a:ext>
              <a:ext uri="{837473B0-CC2E-450A-ABE3-18F120FF3D39}">
                <a1611:picAttrSrcUrl xmlns=""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651750" y="129181"/>
            <a:ext cx="4777951" cy="4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76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111E28D-7982-424A-954E-D7762068E6CB}"/>
              </a:ext>
            </a:extLst>
          </p:cNvPr>
          <p:cNvSpPr txBox="1"/>
          <p:nvPr/>
        </p:nvSpPr>
        <p:spPr>
          <a:xfrm>
            <a:off x="1690535" y="1886212"/>
            <a:ext cx="9462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D40000"/>
                </a:solidFill>
              </a:rPr>
              <a:t>«ПРОЕКТЫ ПИЩЕВОЙ И ПЕРЕРАБАТЫВАЮЩЕЙ ПРОМЫШЛЕННОСТИ»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D40000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42" name="Прямоугольник 1">
            <a:extLst>
              <a:ext uri="{FF2B5EF4-FFF2-40B4-BE49-F238E27FC236}">
                <a16:creationId xmlns="" xmlns:a16="http://schemas.microsoft.com/office/drawing/2014/main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824668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Программы финансирования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7" name="Прямоугольник 2">
            <a:extLst>
              <a:ext uri="{FF2B5EF4-FFF2-40B4-BE49-F238E27FC236}">
                <a16:creationId xmlns="" xmlns:a16="http://schemas.microsoft.com/office/drawing/2014/main" id="{28EC3B8D-0970-4DFC-BDCE-778ABF781887}"/>
              </a:ext>
            </a:extLst>
          </p:cNvPr>
          <p:cNvSpPr txBox="1">
            <a:spLocks/>
          </p:cNvSpPr>
          <p:nvPr/>
        </p:nvSpPr>
        <p:spPr>
          <a:xfrm>
            <a:off x="2247484" y="4268195"/>
            <a:ext cx="4055312" cy="1187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 модернизацию</a:t>
            </a:r>
            <a:b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(переход на наилучшие доступные технологии)</a:t>
            </a:r>
          </a:p>
        </p:txBody>
      </p:sp>
      <p:sp>
        <p:nvSpPr>
          <p:cNvPr id="28" name="Прямоугольник 2">
            <a:extLst>
              <a:ext uri="{FF2B5EF4-FFF2-40B4-BE49-F238E27FC236}">
                <a16:creationId xmlns="" xmlns:a16="http://schemas.microsoft.com/office/drawing/2014/main" id="{D508DA61-EF24-4683-8267-8A839D37F862}"/>
              </a:ext>
            </a:extLst>
          </p:cNvPr>
          <p:cNvSpPr txBox="1">
            <a:spLocks/>
          </p:cNvSpPr>
          <p:nvPr/>
        </p:nvSpPr>
        <p:spPr>
          <a:xfrm>
            <a:off x="7121632" y="4258466"/>
            <a:ext cx="3972539" cy="847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на организацию нового производства продукции импортозамещения</a:t>
            </a:r>
          </a:p>
        </p:txBody>
      </p:sp>
      <p:sp>
        <p:nvSpPr>
          <p:cNvPr id="31" name="Прямоугольник 2">
            <a:extLst>
              <a:ext uri="{FF2B5EF4-FFF2-40B4-BE49-F238E27FC236}">
                <a16:creationId xmlns="" xmlns:a16="http://schemas.microsoft.com/office/drawing/2014/main" id="{B5BD057F-F368-47FA-B8B6-20857CFDEC11}"/>
              </a:ext>
            </a:extLst>
          </p:cNvPr>
          <p:cNvSpPr txBox="1">
            <a:spLocks/>
          </p:cNvSpPr>
          <p:nvPr/>
        </p:nvSpPr>
        <p:spPr>
          <a:xfrm>
            <a:off x="4971441" y="3334568"/>
            <a:ext cx="2921221" cy="5188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24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Льготные займы</a:t>
            </a:r>
          </a:p>
        </p:txBody>
      </p:sp>
      <p:grpSp>
        <p:nvGrpSpPr>
          <p:cNvPr id="40" name="그룹 27">
            <a:extLst>
              <a:ext uri="{FF2B5EF4-FFF2-40B4-BE49-F238E27FC236}">
                <a16:creationId xmlns="" xmlns:a16="http://schemas.microsoft.com/office/drawing/2014/main" id="{BB04023A-7A53-474C-A184-C3C86FC47FF3}"/>
              </a:ext>
            </a:extLst>
          </p:cNvPr>
          <p:cNvGrpSpPr/>
          <p:nvPr/>
        </p:nvGrpSpPr>
        <p:grpSpPr>
          <a:xfrm>
            <a:off x="1896793" y="4384957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41" name="갈매기형 수장 23">
              <a:extLst>
                <a:ext uri="{FF2B5EF4-FFF2-40B4-BE49-F238E27FC236}">
                  <a16:creationId xmlns="" xmlns:a16="http://schemas.microsoft.com/office/drawing/2014/main" id="{3AD8CF86-669B-4124-AB1D-9EBBE39A0395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4" name="갈매기형 수장 24">
              <a:extLst>
                <a:ext uri="{FF2B5EF4-FFF2-40B4-BE49-F238E27FC236}">
                  <a16:creationId xmlns="" xmlns:a16="http://schemas.microsoft.com/office/drawing/2014/main" id="{8558353A-A61E-4951-9B39-E2E5A553AC78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56" name="Номер слайда 6">
            <a:extLst>
              <a:ext uri="{FF2B5EF4-FFF2-40B4-BE49-F238E27FC236}">
                <a16:creationId xmlns="" xmlns:a16="http://schemas.microsoft.com/office/drawing/2014/main" id="{855448E6-18B8-42FF-9426-AEFD8B7AF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334B48EF-4C33-4FC8-A417-44C4674DBE16}"/>
              </a:ext>
            </a:extLst>
          </p:cNvPr>
          <p:cNvCxnSpPr>
            <a:cxnSpLocks/>
          </p:cNvCxnSpPr>
          <p:nvPr/>
        </p:nvCxnSpPr>
        <p:spPr>
          <a:xfrm>
            <a:off x="1680042" y="3110457"/>
            <a:ext cx="94830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2000F2C1-EEC5-4FBE-A6C7-94AA35C242EB}"/>
              </a:ext>
            </a:extLst>
          </p:cNvPr>
          <p:cNvCxnSpPr>
            <a:cxnSpLocks/>
          </p:cNvCxnSpPr>
          <p:nvPr/>
        </p:nvCxnSpPr>
        <p:spPr>
          <a:xfrm>
            <a:off x="1701027" y="3991708"/>
            <a:ext cx="94620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="" xmlns:a16="http://schemas.microsoft.com/office/drawing/2014/main" id="{226ADFB9-E020-425F-9E30-36FDDE579DD7}"/>
              </a:ext>
            </a:extLst>
          </p:cNvPr>
          <p:cNvCxnSpPr>
            <a:cxnSpLocks/>
          </p:cNvCxnSpPr>
          <p:nvPr/>
        </p:nvCxnSpPr>
        <p:spPr>
          <a:xfrm>
            <a:off x="6426416" y="3991708"/>
            <a:ext cx="0" cy="1464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27">
            <a:extLst>
              <a:ext uri="{FF2B5EF4-FFF2-40B4-BE49-F238E27FC236}">
                <a16:creationId xmlns="" xmlns:a16="http://schemas.microsoft.com/office/drawing/2014/main" id="{03CA243B-12CF-46E8-88D4-4336F3ABA4C4}"/>
              </a:ext>
            </a:extLst>
          </p:cNvPr>
          <p:cNvGrpSpPr/>
          <p:nvPr/>
        </p:nvGrpSpPr>
        <p:grpSpPr>
          <a:xfrm>
            <a:off x="6751843" y="4378309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68" name="갈매기형 수장 23">
              <a:extLst>
                <a:ext uri="{FF2B5EF4-FFF2-40B4-BE49-F238E27FC236}">
                  <a16:creationId xmlns="" xmlns:a16="http://schemas.microsoft.com/office/drawing/2014/main" id="{B8DF0665-5023-499D-878A-54D15807DD8A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9" name="갈매기형 수장 24">
              <a:extLst>
                <a:ext uri="{FF2B5EF4-FFF2-40B4-BE49-F238E27FC236}">
                  <a16:creationId xmlns="" xmlns:a16="http://schemas.microsoft.com/office/drawing/2014/main" id="{F2D22999-B69C-4D1A-881E-28085D0BE3C4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4152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graphicFrame>
        <p:nvGraphicFramePr>
          <p:cNvPr id="20" name="Таблица 19">
            <a:extLst>
              <a:ext uri="{FF2B5EF4-FFF2-40B4-BE49-F238E27FC236}">
                <a16:creationId xmlns="" xmlns:a16="http://schemas.microsoft.com/office/drawing/2014/main" id="{435218DF-47F2-4A8A-A528-860EF80126B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26193106"/>
              </p:ext>
            </p:extLst>
          </p:nvPr>
        </p:nvGraphicFramePr>
        <p:xfrm>
          <a:off x="1473594" y="827465"/>
          <a:ext cx="10034086" cy="5563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47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993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25347">
                <a:tc>
                  <a:txBody>
                    <a:bodyPr/>
                    <a:lstStyle/>
                    <a:p>
                      <a:endParaRPr lang="ru-RU" sz="130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endParaRPr lang="ru-RU" sz="2000" b="1" dirty="0">
                        <a:solidFill>
                          <a:srgbClr val="D40000"/>
                        </a:solidFill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4864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Сумма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20-100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Процентная ставка на заём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7643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Срок займа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мес.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(5 лет)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Общий бюджет проекта 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40 млн. руб.</a:t>
                      </a:r>
                    </a:p>
                    <a:p>
                      <a:pPr algn="ctr"/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8596">
                <a:tc>
                  <a:txBody>
                    <a:bodyPr/>
                    <a:lstStyle/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Софинансирование Фонда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 50%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</a:t>
                      </a:r>
                      <a:endParaRPr lang="ru-RU" sz="14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79336838"/>
                  </a:ext>
                </a:extLst>
              </a:tr>
              <a:tr h="897423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Софинансирование заявителя, частных инвесторов </a:t>
                      </a:r>
                      <a:b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или банков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50%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проекта,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том числе за счет собственных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средств/ средств акционеров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15%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59749475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Целевой объем продаж новой продукции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50%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 суммы займа в год, начиная со 2 года промышленного производства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" name="Прямоугольник 1">
            <a:extLst>
              <a:ext uri="{FF2B5EF4-FFF2-40B4-BE49-F238E27FC236}">
                <a16:creationId xmlns="" xmlns:a16="http://schemas.microsoft.com/office/drawing/2014/main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2" y="341914"/>
            <a:ext cx="8246686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Основные условия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835A607-BADF-45FA-A9CA-0CE2E36468D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=""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597209" y="1572442"/>
            <a:ext cx="480556" cy="5543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9BDC1B9-F071-483D-B340-5BC270B6E6B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=""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1621726" y="2292282"/>
            <a:ext cx="475397" cy="4316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DE194C9-63E3-4F2E-A79C-FE1604869E46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/>
                </a14:imgProps>
              </a:ext>
              <a:ext uri="{837473B0-CC2E-450A-ABE3-18F120FF3D39}">
                <a1611:picAttrSrcUrl xmlns=""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613082" y="2884609"/>
            <a:ext cx="554310" cy="55431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F774A44-6C0B-4C1B-AD6E-25144AFB424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=""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1597209" y="3581568"/>
            <a:ext cx="554306" cy="5543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56AA36E-5D35-4DBC-B35C-D0C8AE40858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/>
                </a14:imgProps>
              </a:ext>
              <a:ext uri="{837473B0-CC2E-450A-ABE3-18F120FF3D39}">
                <a1611:picAttrSrcUrl xmlns=""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1597209" y="4182390"/>
            <a:ext cx="554310" cy="5543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D6502B1-5D75-4274-A86C-64F9AD62B239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="" xmlns:a1611="http://schemas.microsoft.com/office/drawing/2016/11/main" r:id="rId20"/>
              </a:ext>
            </a:extLst>
          </a:blip>
          <a:stretch>
            <a:fillRect/>
          </a:stretch>
        </p:blipFill>
        <p:spPr>
          <a:xfrm>
            <a:off x="1597209" y="4921468"/>
            <a:ext cx="554306" cy="55430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65400B8C-0F6B-469C-8041-E05D917123D3}"/>
              </a:ext>
            </a:extLst>
          </p:cNvPr>
          <p:cNvPicPr>
            <a:picLocks noChangeAspect="1"/>
          </p:cNvPicPr>
          <p:nvPr/>
        </p:nvPicPr>
        <p:blipFill>
          <a:blip r:embed="rId2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2"/>
                </a14:imgProps>
              </a:ext>
              <a:ext uri="{837473B0-CC2E-450A-ABE3-18F120FF3D39}">
                <a1611:picAttrSrcUrl xmlns="" xmlns:a1611="http://schemas.microsoft.com/office/drawing/2016/11/main" r:id="rId23"/>
              </a:ext>
            </a:extLst>
          </a:blip>
          <a:stretch>
            <a:fillRect/>
          </a:stretch>
        </p:blipFill>
        <p:spPr>
          <a:xfrm>
            <a:off x="1663483" y="5853966"/>
            <a:ext cx="400912" cy="400912"/>
          </a:xfrm>
          <a:prstGeom prst="rect">
            <a:avLst/>
          </a:prstGeom>
        </p:spPr>
      </p:pic>
      <p:sp>
        <p:nvSpPr>
          <p:cNvPr id="24" name="Номер слайда 6">
            <a:extLst>
              <a:ext uri="{FF2B5EF4-FFF2-40B4-BE49-F238E27FC236}">
                <a16:creationId xmlns="" xmlns:a16="http://schemas.microsoft.com/office/drawing/2014/main" id="{394C3F1F-3DA2-46FD-ACA5-B05A2FA6E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="" xmlns:a16="http://schemas.microsoft.com/office/drawing/2014/main" id="{07BC11D0-B4B2-4782-8421-1253A41A2D81}"/>
              </a:ext>
            </a:extLst>
          </p:cNvPr>
          <p:cNvCxnSpPr/>
          <p:nvPr/>
        </p:nvCxnSpPr>
        <p:spPr>
          <a:xfrm>
            <a:off x="1171702" y="1385386"/>
            <a:ext cx="105657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="" xmlns:a16="http://schemas.microsoft.com/office/drawing/2014/main" id="{B8476FB9-49D1-4CC1-9D86-278A4B82D85A}"/>
              </a:ext>
            </a:extLst>
          </p:cNvPr>
          <p:cNvCxnSpPr>
            <a:cxnSpLocks/>
          </p:cNvCxnSpPr>
          <p:nvPr/>
        </p:nvCxnSpPr>
        <p:spPr>
          <a:xfrm>
            <a:off x="7753954" y="1385386"/>
            <a:ext cx="0" cy="50237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="" xmlns:a16="http://schemas.microsoft.com/office/drawing/2014/main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Отраслевые направления программы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4171F8CD-5038-46A5-AC68-CBD440C4B554}"/>
              </a:ext>
            </a:extLst>
          </p:cNvPr>
          <p:cNvSpPr/>
          <p:nvPr/>
        </p:nvSpPr>
        <p:spPr>
          <a:xfrm>
            <a:off x="1396051" y="2540001"/>
            <a:ext cx="10209278" cy="2835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lvl="1">
              <a:buClr>
                <a:srgbClr val="D40000"/>
              </a:buClr>
              <a:buSzPct val="100000"/>
            </a:pPr>
            <a:r>
              <a:rPr lang="ru-RU" b="1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10.1 </a:t>
            </a: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      Переработка и консервирование мяса и мясной пищевой продукции;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endParaRPr lang="ru-RU" dirty="0">
              <a:solidFill>
                <a:schemeClr val="bg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lvl="1">
              <a:buClr>
                <a:srgbClr val="D40000"/>
              </a:buClr>
              <a:buSzPct val="100000"/>
            </a:pPr>
            <a:r>
              <a:rPr lang="ru-RU" b="1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10.3</a:t>
            </a: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       Переработка и консервирование фруктов и овощей;</a:t>
            </a:r>
          </a:p>
          <a:p>
            <a:pPr>
              <a:buClr>
                <a:srgbClr val="D40000"/>
              </a:buClr>
              <a:buSzPct val="100000"/>
            </a:pPr>
            <a:endParaRPr lang="ru-RU" dirty="0">
              <a:solidFill>
                <a:schemeClr val="bg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lvl="1">
              <a:buClr>
                <a:srgbClr val="D40000"/>
              </a:buClr>
              <a:buSzPct val="100000"/>
            </a:pPr>
            <a:r>
              <a:rPr lang="ru-RU" b="1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10.5 </a:t>
            </a: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      Производство молочной продукции;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endParaRPr lang="ru-RU" dirty="0">
              <a:solidFill>
                <a:schemeClr val="bg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lvl="1">
              <a:buClr>
                <a:srgbClr val="D40000"/>
              </a:buClr>
              <a:buSzPct val="100000"/>
            </a:pPr>
            <a:r>
              <a:rPr lang="ru-RU" b="1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10.6 </a:t>
            </a: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      Производство продуктов мукомольной и крупяной промышленности;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endParaRPr lang="ru-RU" dirty="0">
              <a:solidFill>
                <a:schemeClr val="bg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lvl="1">
              <a:buClr>
                <a:srgbClr val="D40000"/>
              </a:buClr>
              <a:buSzPct val="100000"/>
            </a:pPr>
            <a:r>
              <a:rPr lang="ru-RU" b="1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10.7  </a:t>
            </a: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     Производство хлебобулочных и мучных кондитерских изделий.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endParaRPr lang="ru-RU" dirty="0">
              <a:solidFill>
                <a:schemeClr val="bg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2">
            <a:extLst>
              <a:ext uri="{FF2B5EF4-FFF2-40B4-BE49-F238E27FC236}">
                <a16:creationId xmlns="" xmlns:a16="http://schemas.microsoft.com/office/drawing/2014/main" id="{B101C9C6-32EE-4B20-8BC0-2F4DC5EDD8E2}"/>
              </a:ext>
            </a:extLst>
          </p:cNvPr>
          <p:cNvSpPr txBox="1">
            <a:spLocks/>
          </p:cNvSpPr>
          <p:nvPr/>
        </p:nvSpPr>
        <p:spPr>
          <a:xfrm>
            <a:off x="1506242" y="1375017"/>
            <a:ext cx="1306744" cy="1187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Номер класса ОКВЭД 2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40C3C736-163A-45DD-B352-93264276E7ED}"/>
              </a:ext>
            </a:extLst>
          </p:cNvPr>
          <p:cNvCxnSpPr>
            <a:cxnSpLocks/>
          </p:cNvCxnSpPr>
          <p:nvPr/>
        </p:nvCxnSpPr>
        <p:spPr>
          <a:xfrm>
            <a:off x="2812986" y="1192881"/>
            <a:ext cx="0" cy="50237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A1B109BB-654C-4222-8CAB-6BC66E4E9B9D}"/>
              </a:ext>
            </a:extLst>
          </p:cNvPr>
          <p:cNvCxnSpPr/>
          <p:nvPr/>
        </p:nvCxnSpPr>
        <p:spPr>
          <a:xfrm>
            <a:off x="1187745" y="2412081"/>
            <a:ext cx="105657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омер слайда 6">
            <a:extLst>
              <a:ext uri="{FF2B5EF4-FFF2-40B4-BE49-F238E27FC236}">
                <a16:creationId xmlns="" xmlns:a16="http://schemas.microsoft.com/office/drawing/2014/main" id="{196631D4-0498-40AE-AD8C-EB36B2CF8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Прямоугольник 2">
            <a:extLst>
              <a:ext uri="{FF2B5EF4-FFF2-40B4-BE49-F238E27FC236}">
                <a16:creationId xmlns="" xmlns:a16="http://schemas.microsoft.com/office/drawing/2014/main" id="{1312B69B-EC24-4706-AB3C-9EF530DAD0CB}"/>
              </a:ext>
            </a:extLst>
          </p:cNvPr>
          <p:cNvSpPr txBox="1">
            <a:spLocks/>
          </p:cNvSpPr>
          <p:nvPr/>
        </p:nvSpPr>
        <p:spPr>
          <a:xfrm>
            <a:off x="2812986" y="1651907"/>
            <a:ext cx="5062625" cy="634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Вид экономической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792108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A8D925D-798D-462B-87BD-5685CFC98E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5000"/>
                    </a14:imgEffect>
                  </a14:imgLayer>
                </a14:imgProps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rcRect l="19195" t="20028" r="21238" b="20402"/>
          <a:stretch/>
        </p:blipFill>
        <p:spPr>
          <a:xfrm>
            <a:off x="2153929" y="5549108"/>
            <a:ext cx="648000" cy="64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="" xmlns:a16="http://schemas.microsoft.com/office/drawing/2014/main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Целевое назначение займа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32" name="타원 14">
            <a:extLst>
              <a:ext uri="{FF2B5EF4-FFF2-40B4-BE49-F238E27FC236}">
                <a16:creationId xmlns="" xmlns:a16="http://schemas.microsoft.com/office/drawing/2014/main" id="{BFDB79A3-FED7-45D8-BC74-F0A552505C63}"/>
              </a:ext>
            </a:extLst>
          </p:cNvPr>
          <p:cNvSpPr/>
          <p:nvPr/>
        </p:nvSpPr>
        <p:spPr>
          <a:xfrm>
            <a:off x="2039689" y="3308580"/>
            <a:ext cx="900000" cy="90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49" name="타원 12">
            <a:extLst>
              <a:ext uri="{FF2B5EF4-FFF2-40B4-BE49-F238E27FC236}">
                <a16:creationId xmlns="" xmlns:a16="http://schemas.microsoft.com/office/drawing/2014/main" id="{CCE06F77-5673-4878-B33E-AB1FB4A9D734}"/>
              </a:ext>
            </a:extLst>
          </p:cNvPr>
          <p:cNvSpPr/>
          <p:nvPr/>
        </p:nvSpPr>
        <p:spPr>
          <a:xfrm>
            <a:off x="2039028" y="5425184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51" name="Прямоугольник 2">
            <a:extLst>
              <a:ext uri="{FF2B5EF4-FFF2-40B4-BE49-F238E27FC236}">
                <a16:creationId xmlns="" xmlns:a16="http://schemas.microsoft.com/office/drawing/2014/main" id="{AE77446A-D00A-4CC6-AE04-1E2242C52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5940" y="1489619"/>
            <a:ext cx="6465628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/>
                </a:solidFill>
              </a:rPr>
              <a:t>Разработка нового продукта или технологии</a:t>
            </a:r>
            <a:endParaRPr lang="ru-RU" sz="1800" i="0" dirty="0">
              <a:solidFill>
                <a:schemeClr val="bg1"/>
              </a:solidFill>
              <a:latin typeface="Century Gothic"/>
            </a:endParaRPr>
          </a:p>
        </p:txBody>
      </p:sp>
      <p:sp>
        <p:nvSpPr>
          <p:cNvPr id="52" name="Прямоугольник 2">
            <a:extLst>
              <a:ext uri="{FF2B5EF4-FFF2-40B4-BE49-F238E27FC236}">
                <a16:creationId xmlns="" xmlns:a16="http://schemas.microsoft.com/office/drawing/2014/main" id="{CD4BD10A-DD3A-430A-B347-C094007B7C03}"/>
              </a:ext>
            </a:extLst>
          </p:cNvPr>
          <p:cNvSpPr txBox="1">
            <a:spLocks/>
          </p:cNvSpPr>
          <p:nvPr/>
        </p:nvSpPr>
        <p:spPr>
          <a:xfrm>
            <a:off x="3195940" y="2527185"/>
            <a:ext cx="6100675" cy="3348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Разработка технико-экономического обоснования</a:t>
            </a:r>
          </a:p>
        </p:txBody>
      </p:sp>
      <p:sp>
        <p:nvSpPr>
          <p:cNvPr id="55" name="Прямоугольник 2">
            <a:extLst>
              <a:ext uri="{FF2B5EF4-FFF2-40B4-BE49-F238E27FC236}">
                <a16:creationId xmlns="" xmlns:a16="http://schemas.microsoft.com/office/drawing/2014/main" id="{C8DEA509-56A0-48A6-8105-C5D2E094B402}"/>
              </a:ext>
            </a:extLst>
          </p:cNvPr>
          <p:cNvSpPr txBox="1">
            <a:spLocks/>
          </p:cNvSpPr>
          <p:nvPr/>
        </p:nvSpPr>
        <p:spPr>
          <a:xfrm>
            <a:off x="3195938" y="3532344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Инжиниринговые услуги</a:t>
            </a:r>
          </a:p>
        </p:txBody>
      </p:sp>
      <p:sp>
        <p:nvSpPr>
          <p:cNvPr id="56" name="Прямоугольник 2">
            <a:extLst>
              <a:ext uri="{FF2B5EF4-FFF2-40B4-BE49-F238E27FC236}">
                <a16:creationId xmlns="" xmlns:a16="http://schemas.microsoft.com/office/drawing/2014/main" id="{856C9887-3AA5-4358-9A2B-4C05485B6A7F}"/>
              </a:ext>
            </a:extLst>
          </p:cNvPr>
          <p:cNvSpPr txBox="1">
            <a:spLocks/>
          </p:cNvSpPr>
          <p:nvPr/>
        </p:nvSpPr>
        <p:spPr>
          <a:xfrm>
            <a:off x="3195275" y="4594080"/>
            <a:ext cx="8052620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Приобретение прав на результаты интеллектуальной деятельности</a:t>
            </a:r>
          </a:p>
        </p:txBody>
      </p:sp>
      <p:sp>
        <p:nvSpPr>
          <p:cNvPr id="57" name="Прямоугольник 2">
            <a:extLst>
              <a:ext uri="{FF2B5EF4-FFF2-40B4-BE49-F238E27FC236}">
                <a16:creationId xmlns="" xmlns:a16="http://schemas.microsoft.com/office/drawing/2014/main" id="{6D2EA19E-7E1B-44DA-8CC8-AA7F075BE9CB}"/>
              </a:ext>
            </a:extLst>
          </p:cNvPr>
          <p:cNvSpPr txBox="1">
            <a:spLocks/>
          </p:cNvSpPr>
          <p:nvPr/>
        </p:nvSpPr>
        <p:spPr>
          <a:xfrm>
            <a:off x="3186046" y="5695582"/>
            <a:ext cx="7604620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Приобретение в собственность промышленного оборудования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9157F4AE-DD9D-49B5-8C3F-AFE443A895E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62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837473B0-CC2E-450A-ABE3-18F120FF3D39}">
                <a1611:picAttrSrcUrl xmlns="" xmlns:a1611="http://schemas.microsoft.com/office/drawing/2016/11/main" r:id="rId12"/>
              </a:ext>
            </a:extLst>
          </a:blip>
          <a:srcRect l="17646" t="9199" r="1888" b="868"/>
          <a:stretch/>
        </p:blipFill>
        <p:spPr>
          <a:xfrm>
            <a:off x="2117099" y="2410256"/>
            <a:ext cx="714482" cy="54300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contourW="12700">
            <a:contourClr>
              <a:srgbClr val="FDFDFD"/>
            </a:contourClr>
          </a:sp3d>
        </p:spPr>
      </p:pic>
      <p:sp>
        <p:nvSpPr>
          <p:cNvPr id="17" name="타원 8">
            <a:extLst>
              <a:ext uri="{FF2B5EF4-FFF2-40B4-BE49-F238E27FC236}">
                <a16:creationId xmlns="" xmlns:a16="http://schemas.microsoft.com/office/drawing/2014/main" id="{D29375DE-4647-400E-AC0C-95382FB09BD7}"/>
              </a:ext>
            </a:extLst>
          </p:cNvPr>
          <p:cNvSpPr/>
          <p:nvPr/>
        </p:nvSpPr>
        <p:spPr>
          <a:xfrm>
            <a:off x="2043488" y="1184139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6" name="타원 10">
            <a:extLst>
              <a:ext uri="{FF2B5EF4-FFF2-40B4-BE49-F238E27FC236}">
                <a16:creationId xmlns="" xmlns:a16="http://schemas.microsoft.com/office/drawing/2014/main" id="{358B45C2-0743-4525-9675-9485BCCA9CBE}"/>
              </a:ext>
            </a:extLst>
          </p:cNvPr>
          <p:cNvSpPr/>
          <p:nvPr/>
        </p:nvSpPr>
        <p:spPr>
          <a:xfrm>
            <a:off x="2039692" y="2244618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3674DDF-3515-4E52-B711-333E488F0E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=""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2117099" y="1218757"/>
            <a:ext cx="771236" cy="77123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9D66910-54D4-41F1-AA87-4B11F502FC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=""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2181954" y="3446408"/>
            <a:ext cx="594885" cy="5948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2DF68B27-4F73-40AE-AA7E-4532F8C9E0E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837473B0-CC2E-450A-ABE3-18F120FF3D39}">
                <a1611:picAttrSrcUrl xmlns=""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2176635" y="4576634"/>
            <a:ext cx="624786" cy="624786"/>
          </a:xfrm>
          <a:prstGeom prst="rect">
            <a:avLst/>
          </a:prstGeom>
        </p:spPr>
      </p:pic>
      <p:sp>
        <p:nvSpPr>
          <p:cNvPr id="44" name="타원 12">
            <a:extLst>
              <a:ext uri="{FF2B5EF4-FFF2-40B4-BE49-F238E27FC236}">
                <a16:creationId xmlns="" xmlns:a16="http://schemas.microsoft.com/office/drawing/2014/main" id="{D3D605EE-9338-42C6-936A-4BB1DEC49837}"/>
              </a:ext>
            </a:extLst>
          </p:cNvPr>
          <p:cNvSpPr/>
          <p:nvPr/>
        </p:nvSpPr>
        <p:spPr>
          <a:xfrm>
            <a:off x="2039028" y="4370113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104A2559-AF89-46AE-9FCA-53DEE2BA367F}"/>
              </a:ext>
            </a:extLst>
          </p:cNvPr>
          <p:cNvSpPr txBox="1"/>
          <p:nvPr/>
        </p:nvSpPr>
        <p:spPr>
          <a:xfrm>
            <a:off x="10152972" y="6221210"/>
            <a:ext cx="1677092" cy="39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№1 </a:t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на слайде 12.</a:t>
            </a:r>
          </a:p>
        </p:txBody>
      </p:sp>
      <p:sp>
        <p:nvSpPr>
          <p:cNvPr id="39" name="Номер слайда 6">
            <a:extLst>
              <a:ext uri="{FF2B5EF4-FFF2-40B4-BE49-F238E27FC236}">
                <a16:creationId xmlns="" xmlns:a16="http://schemas.microsoft.com/office/drawing/2014/main" id="{00A8BA73-7539-4CBB-8E56-9E16BB364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788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BE59CFC-392E-467C-B3B2-FF0F4B42DB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189152" y="2732440"/>
            <a:ext cx="737007" cy="73700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320EE28-0F59-49C3-A2E8-843D46D452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=""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206933" y="1558720"/>
            <a:ext cx="701444" cy="7383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="" xmlns:a16="http://schemas.microsoft.com/office/drawing/2014/main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Нельзя использовать средства займа на: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6" name="타원 10">
            <a:extLst>
              <a:ext uri="{FF2B5EF4-FFF2-40B4-BE49-F238E27FC236}">
                <a16:creationId xmlns="" xmlns:a16="http://schemas.microsoft.com/office/drawing/2014/main" id="{358B45C2-0743-4525-9675-9485BCCA9CBE}"/>
              </a:ext>
            </a:extLst>
          </p:cNvPr>
          <p:cNvSpPr/>
          <p:nvPr/>
        </p:nvSpPr>
        <p:spPr>
          <a:xfrm>
            <a:off x="2107656" y="2650663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타원 14">
            <a:extLst>
              <a:ext uri="{FF2B5EF4-FFF2-40B4-BE49-F238E27FC236}">
                <a16:creationId xmlns="" xmlns:a16="http://schemas.microsoft.com/office/drawing/2014/main" id="{BFDB79A3-FED7-45D8-BC74-F0A552505C63}"/>
              </a:ext>
            </a:extLst>
          </p:cNvPr>
          <p:cNvSpPr/>
          <p:nvPr/>
        </p:nvSpPr>
        <p:spPr>
          <a:xfrm>
            <a:off x="2107656" y="3745116"/>
            <a:ext cx="900000" cy="90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51" name="Прямоугольник 2">
            <a:extLst>
              <a:ext uri="{FF2B5EF4-FFF2-40B4-BE49-F238E27FC236}">
                <a16:creationId xmlns="" xmlns:a16="http://schemas.microsoft.com/office/drawing/2014/main" id="{AE77446A-D00A-4CC6-AE04-1E2242C52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3907" y="1808607"/>
            <a:ext cx="8487423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Строительство и капитальный ремонт зданий и сооружений</a:t>
            </a:r>
            <a:endParaRPr lang="ru-RU" sz="18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52" name="Прямоугольник 2">
            <a:extLst>
              <a:ext uri="{FF2B5EF4-FFF2-40B4-BE49-F238E27FC236}">
                <a16:creationId xmlns="" xmlns:a16="http://schemas.microsoft.com/office/drawing/2014/main" id="{CD4BD10A-DD3A-430A-B347-C094007B7C03}"/>
              </a:ext>
            </a:extLst>
          </p:cNvPr>
          <p:cNvSpPr txBox="1">
            <a:spLocks/>
          </p:cNvSpPr>
          <p:nvPr/>
        </p:nvSpPr>
        <p:spPr>
          <a:xfrm>
            <a:off x="3263907" y="2943480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Проведение научно-исследовательских работ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5" name="Прямоугольник 2">
            <a:extLst>
              <a:ext uri="{FF2B5EF4-FFF2-40B4-BE49-F238E27FC236}">
                <a16:creationId xmlns="" xmlns:a16="http://schemas.microsoft.com/office/drawing/2014/main" id="{C8DEA509-56A0-48A6-8105-C5D2E094B402}"/>
              </a:ext>
            </a:extLst>
          </p:cNvPr>
          <p:cNvSpPr txBox="1">
            <a:spLocks/>
          </p:cNvSpPr>
          <p:nvPr/>
        </p:nvSpPr>
        <p:spPr>
          <a:xfrm>
            <a:off x="3263907" y="4027683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Приобретение недвижимого имущества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7" name="Прямоугольник 2">
            <a:extLst>
              <a:ext uri="{FF2B5EF4-FFF2-40B4-BE49-F238E27FC236}">
                <a16:creationId xmlns="" xmlns:a16="http://schemas.microsoft.com/office/drawing/2014/main" id="{6D2EA19E-7E1B-44DA-8CC8-AA7F075BE9CB}"/>
              </a:ext>
            </a:extLst>
          </p:cNvPr>
          <p:cNvSpPr txBox="1">
            <a:spLocks/>
          </p:cNvSpPr>
          <p:nvPr/>
        </p:nvSpPr>
        <p:spPr>
          <a:xfrm>
            <a:off x="3263907" y="4985517"/>
            <a:ext cx="8487423" cy="617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Рефинансирование заемных средств и уплату % </a:t>
            </a:r>
            <a:b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 привлеченным кредитам/займам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09BC6CAB-C1E2-4E0C-964B-449B9DFF33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=""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2268200" y="3910587"/>
            <a:ext cx="597371" cy="59737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E4981F07-12F6-4FF4-8A9F-1187CF739F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=""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2276336" y="3868481"/>
            <a:ext cx="340212" cy="318403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C41A9BA9-CF22-4014-8C82-38BB4E5BF87E}"/>
              </a:ext>
            </a:extLst>
          </p:cNvPr>
          <p:cNvPicPr>
            <a:picLocks/>
          </p:cNvPicPr>
          <p:nvPr/>
        </p:nvPicPr>
        <p:blipFill rotWithShape="1">
          <a:blip r:embed="rId15">
            <a:extLst>
              <a:ext uri="{837473B0-CC2E-450A-ABE3-18F120FF3D39}">
                <a1611:picAttrSrcUrl xmlns="" xmlns:a1611="http://schemas.microsoft.com/office/drawing/2016/11/main" r:id="rId16"/>
              </a:ext>
            </a:extLst>
          </a:blip>
          <a:srcRect l="7352" r="8436" b="7143"/>
          <a:stretch/>
        </p:blipFill>
        <p:spPr>
          <a:xfrm>
            <a:off x="2192102" y="4985517"/>
            <a:ext cx="744979" cy="567750"/>
          </a:xfrm>
          <a:prstGeom prst="rect">
            <a:avLst/>
          </a:prstGeom>
        </p:spPr>
      </p:pic>
      <p:sp>
        <p:nvSpPr>
          <p:cNvPr id="24" name="Номер слайда 6">
            <a:extLst>
              <a:ext uri="{FF2B5EF4-FFF2-40B4-BE49-F238E27FC236}">
                <a16:creationId xmlns="" xmlns:a16="http://schemas.microsoft.com/office/drawing/2014/main" id="{3156EC27-5BD8-4755-A982-BACAE8BE4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타원 8">
            <a:extLst>
              <a:ext uri="{FF2B5EF4-FFF2-40B4-BE49-F238E27FC236}">
                <a16:creationId xmlns="" xmlns:a16="http://schemas.microsoft.com/office/drawing/2014/main" id="{D29375DE-4647-400E-AC0C-95382FB09BD7}"/>
              </a:ext>
            </a:extLst>
          </p:cNvPr>
          <p:cNvSpPr/>
          <p:nvPr/>
        </p:nvSpPr>
        <p:spPr>
          <a:xfrm>
            <a:off x="2107656" y="1551072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타원 12">
            <a:extLst>
              <a:ext uri="{FF2B5EF4-FFF2-40B4-BE49-F238E27FC236}">
                <a16:creationId xmlns="" xmlns:a16="http://schemas.microsoft.com/office/drawing/2014/main" id="{CCE06F77-5673-4878-B33E-AB1FB4A9D734}"/>
              </a:ext>
            </a:extLst>
          </p:cNvPr>
          <p:cNvSpPr/>
          <p:nvPr/>
        </p:nvSpPr>
        <p:spPr>
          <a:xfrm>
            <a:off x="2109027" y="4844233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698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21" name="Прямоугольник 1">
            <a:extLst>
              <a:ext uri="{FF2B5EF4-FFF2-40B4-BE49-F238E27FC236}">
                <a16:creationId xmlns="" xmlns:a16="http://schemas.microsoft.com/office/drawing/2014/main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1" y="341914"/>
            <a:ext cx="10548297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Обеспечение возврата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10381BA5-F411-4D12-9263-3576D8276378}"/>
              </a:ext>
            </a:extLst>
          </p:cNvPr>
          <p:cNvSpPr/>
          <p:nvPr/>
        </p:nvSpPr>
        <p:spPr>
          <a:xfrm>
            <a:off x="1648463" y="6146754"/>
            <a:ext cx="876236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о</a:t>
            </a: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беспечение займа предоставляется в объеме не меньше суммы займа + суммы процентов за весь срок.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** - принимается в залог после ввода в эксплуатацию</a:t>
            </a:r>
            <a:endParaRPr lang="ru-RU" sz="11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34" name="Таблица 33">
            <a:extLst>
              <a:ext uri="{FF2B5EF4-FFF2-40B4-BE49-F238E27FC236}">
                <a16:creationId xmlns="" xmlns:a16="http://schemas.microsoft.com/office/drawing/2014/main" id="{109D55C8-D3D2-4C13-BE97-FCE090D56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634074"/>
              </p:ext>
            </p:extLst>
          </p:nvPr>
        </p:nvGraphicFramePr>
        <p:xfrm>
          <a:off x="1648464" y="1504828"/>
          <a:ext cx="9862499" cy="3268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85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39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7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Независимые гарантия и поручительства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200" b="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Гарантии кредитных организаций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2481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Гарантии и поручительства региональных фондов содействия кредитованию МСП, а так же субъектов РФ.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Поручительства и гарантии юридических лиц, имеющих устойчивое финансовое положение, а также субъектов РФ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5796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50000"/>
                        </a:lnSpc>
                        <a:buClr>
                          <a:srgbClr val="BC0000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Залоги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100" b="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Драгоценные металлы, в стандартных и/или мерных  слитках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Недвижимые имущественные активы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15% - 40%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Оборудование (в том числе приобретаемое за счет средств займа**) и транспортные средства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Акции ЮЛ, имеющие биржевое обращение (ПАО Московская биржа)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≥ 25 - 40%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Акции юридических лиц – третьих лиц (в объеме не менее 25%), не имеющих биржевого обращения,  а так же доли участия в УК действующих юридических лиц – третьих лиц (в объеме не менее 25%)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lnSpc>
                          <a:spcPct val="200000"/>
                        </a:lnSpc>
                      </a:pPr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≥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5" name="Прямоугольник 7">
            <a:extLst>
              <a:ext uri="{FF2B5EF4-FFF2-40B4-BE49-F238E27FC236}">
                <a16:creationId xmlns="" xmlns:a16="http://schemas.microsoft.com/office/drawing/2014/main" id="{23DD305A-48B2-40F1-8A3F-FC9930A3F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6051" y="1154071"/>
            <a:ext cx="27943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b="1" dirty="0">
                <a:solidFill>
                  <a:schemeClr val="bg1"/>
                </a:solidFill>
              </a:rPr>
              <a:t>Основное обеспечение*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7BFA7850-98F6-4955-8A35-E83454CF0D2E}"/>
              </a:ext>
            </a:extLst>
          </p:cNvPr>
          <p:cNvSpPr/>
          <p:nvPr/>
        </p:nvSpPr>
        <p:spPr>
          <a:xfrm>
            <a:off x="1396051" y="5076468"/>
            <a:ext cx="96696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+mn-lt"/>
                <a:cs typeface="+mn-cs"/>
              </a:rPr>
              <a:t>Дополнительное обеспечение </a:t>
            </a:r>
            <a:r>
              <a:rPr lang="ru-RU" sz="1400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(не включается в расчет суммы достаточного обеспечения проекта)</a:t>
            </a:r>
          </a:p>
        </p:txBody>
      </p:sp>
      <p:graphicFrame>
        <p:nvGraphicFramePr>
          <p:cNvPr id="51" name="Таблица 50">
            <a:extLst>
              <a:ext uri="{FF2B5EF4-FFF2-40B4-BE49-F238E27FC236}">
                <a16:creationId xmlns="" xmlns:a16="http://schemas.microsoft.com/office/drawing/2014/main" id="{DE7FD6B5-D77A-46BC-956C-1AE78503DD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825096"/>
              </p:ext>
            </p:extLst>
          </p:nvPr>
        </p:nvGraphicFramePr>
        <p:xfrm>
          <a:off x="1648465" y="5466024"/>
          <a:ext cx="9848210" cy="578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82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0458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Поручительство физических лиц</a:t>
                      </a:r>
                    </a:p>
                  </a:txBody>
                  <a:tcPr marL="91446" marR="91446" marT="45685" marB="45685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9716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Другие виды обеспечения, которые по результатам оценки их качества не могут быть отнесены к основному обеспечению</a:t>
                      </a:r>
                    </a:p>
                  </a:txBody>
                  <a:tcPr marL="91446" marR="91446" marT="45685" marB="45685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Прямоугольник 7">
            <a:extLst>
              <a:ext uri="{FF2B5EF4-FFF2-40B4-BE49-F238E27FC236}">
                <a16:creationId xmlns="" xmlns:a16="http://schemas.microsoft.com/office/drawing/2014/main" id="{FA03A4FD-2457-4796-B29B-A9A755736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630" y="1154071"/>
            <a:ext cx="10743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1600" b="1" dirty="0">
                <a:solidFill>
                  <a:srgbClr val="D40000"/>
                </a:solidFill>
              </a:rPr>
              <a:t>Дисконт</a:t>
            </a:r>
          </a:p>
        </p:txBody>
      </p:sp>
      <p:sp>
        <p:nvSpPr>
          <p:cNvPr id="13" name="Номер слайда 6">
            <a:extLst>
              <a:ext uri="{FF2B5EF4-FFF2-40B4-BE49-F238E27FC236}">
                <a16:creationId xmlns="" xmlns:a16="http://schemas.microsoft.com/office/drawing/2014/main" id="{F08116DA-AB41-4FB9-B5D5-15CC9AD9D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EF5D3294-3633-4F2F-A1BB-66EDACF5171E}"/>
              </a:ext>
            </a:extLst>
          </p:cNvPr>
          <p:cNvCxnSpPr>
            <a:cxnSpLocks/>
          </p:cNvCxnSpPr>
          <p:nvPr/>
        </p:nvCxnSpPr>
        <p:spPr>
          <a:xfrm>
            <a:off x="1648463" y="1873318"/>
            <a:ext cx="984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C1C4FBCA-503C-42DF-A169-4421BC4A664E}"/>
              </a:ext>
            </a:extLst>
          </p:cNvPr>
          <p:cNvCxnSpPr>
            <a:cxnSpLocks/>
          </p:cNvCxnSpPr>
          <p:nvPr/>
        </p:nvCxnSpPr>
        <p:spPr>
          <a:xfrm flipH="1">
            <a:off x="1648463" y="5466024"/>
            <a:ext cx="984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3E96A34D-EAE0-438A-ADB9-2F056417A4EC}"/>
              </a:ext>
            </a:extLst>
          </p:cNvPr>
          <p:cNvCxnSpPr>
            <a:cxnSpLocks/>
          </p:cNvCxnSpPr>
          <p:nvPr/>
        </p:nvCxnSpPr>
        <p:spPr>
          <a:xfrm>
            <a:off x="10410824" y="1873318"/>
            <a:ext cx="0" cy="1020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A0865E48-F749-402B-89F0-D2702098DC9C}"/>
              </a:ext>
            </a:extLst>
          </p:cNvPr>
          <p:cNvCxnSpPr/>
          <p:nvPr/>
        </p:nvCxnSpPr>
        <p:spPr>
          <a:xfrm flipH="1">
            <a:off x="1648463" y="3133867"/>
            <a:ext cx="9862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5B953327-CF26-4AE4-B9B3-8A224D51975F}"/>
              </a:ext>
            </a:extLst>
          </p:cNvPr>
          <p:cNvCxnSpPr/>
          <p:nvPr/>
        </p:nvCxnSpPr>
        <p:spPr>
          <a:xfrm>
            <a:off x="10410824" y="3133867"/>
            <a:ext cx="0" cy="1660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179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="" xmlns:a16="http://schemas.microsoft.com/office/drawing/2014/main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Критерии отбора проектов </a:t>
            </a:r>
            <a:b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для финансирования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7" name="Прямоугольник 2">
            <a:extLst>
              <a:ext uri="{FF2B5EF4-FFF2-40B4-BE49-F238E27FC236}">
                <a16:creationId xmlns="" xmlns:a16="http://schemas.microsoft.com/office/drawing/2014/main" id="{2A435CD1-B73F-46AA-9CFC-37F4A38B7F8B}"/>
              </a:ext>
            </a:extLst>
          </p:cNvPr>
          <p:cNvSpPr txBox="1">
            <a:spLocks/>
          </p:cNvSpPr>
          <p:nvPr/>
        </p:nvSpPr>
        <p:spPr>
          <a:xfrm>
            <a:off x="1757298" y="1958928"/>
            <a:ext cx="9166954" cy="3724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Рыночная перспективность и потенциал импортозамещения/ экспортный потенциал продукта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Производственная обоснованность проекта и стратегическая заинтересованность компании в его реализации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Научно-техническая перспективность продукта и проекта, включая соответствие принципам наилучших доступных технологий (НДТ)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Финансово-экономическая эффективность и устойчивость проекта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Финансовая состоятельность заявителя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Качество и достаточность обеспечения возврата займа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Юридическая состоятельность Заявителя, лиц, предоставивших обеспечение, ключевых исполнителей и схемы реализации проекта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Номер слайда 6">
            <a:extLst>
              <a:ext uri="{FF2B5EF4-FFF2-40B4-BE49-F238E27FC236}">
                <a16:creationId xmlns="" xmlns:a16="http://schemas.microsoft.com/office/drawing/2014/main" id="{05D2DA2B-09C5-4989-B457-BB2CC2A83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C05D7C9-9606-4804-B34A-C7BA7063D070}"/>
              </a:ext>
            </a:extLst>
          </p:cNvPr>
          <p:cNvSpPr txBox="1"/>
          <p:nvPr/>
        </p:nvSpPr>
        <p:spPr>
          <a:xfrm>
            <a:off x="10152972" y="6221210"/>
            <a:ext cx="1677092" cy="39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№2  </a:t>
            </a: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/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>на слайдах 13 - 14.</a:t>
            </a:r>
            <a:endParaRPr lang="ru-RU" sz="11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0563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="" xmlns:a16="http://schemas.microsoft.com/office/drawing/2014/main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Процесс рассмотрения заявки Фондом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44" name="Номер слайда 6">
            <a:extLst>
              <a:ext uri="{FF2B5EF4-FFF2-40B4-BE49-F238E27FC236}">
                <a16:creationId xmlns="" xmlns:a16="http://schemas.microsoft.com/office/drawing/2014/main" id="{FC29054F-4A6F-4C93-8FCC-0DAD207D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alt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6" name="Рисунок 5">
            <a:extLst>
              <a:ext uri="{FF2B5EF4-FFF2-40B4-BE49-F238E27FC236}">
                <a16:creationId xmlns="" xmlns:a16="http://schemas.microsoft.com/office/drawing/2014/main" id="{56C01836-14DC-4C54-80F4-54C3AD394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544" y="3292262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8">
            <a:extLst>
              <a:ext uri="{FF2B5EF4-FFF2-40B4-BE49-F238E27FC236}">
                <a16:creationId xmlns="" xmlns:a16="http://schemas.microsoft.com/office/drawing/2014/main" id="{3F928D5C-24FB-4DFE-B5F6-78C85BF90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3889" y="1356125"/>
            <a:ext cx="25946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Заполнение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резюме проекта,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подача заявки в Фонд</a:t>
            </a:r>
          </a:p>
        </p:txBody>
      </p:sp>
      <p:sp>
        <p:nvSpPr>
          <p:cNvPr id="50" name="TextBox 11">
            <a:extLst>
              <a:ext uri="{FF2B5EF4-FFF2-40B4-BE49-F238E27FC236}">
                <a16:creationId xmlns="" xmlns:a16="http://schemas.microsoft.com/office/drawing/2014/main" id="{EAA74B10-710F-4664-AC41-2BE00FB8C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1519" y="4673015"/>
            <a:ext cx="20266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Экспресс </a:t>
            </a:r>
          </a:p>
          <a:p>
            <a:r>
              <a:rPr lang="ru-RU" altLang="ru-RU" sz="1200" b="1" dirty="0">
                <a:solidFill>
                  <a:schemeClr val="bg1"/>
                </a:solidFill>
              </a:rPr>
              <a:t>оценка заявки</a:t>
            </a:r>
          </a:p>
        </p:txBody>
      </p:sp>
      <p:sp>
        <p:nvSpPr>
          <p:cNvPr id="51" name="TextBox 12">
            <a:extLst>
              <a:ext uri="{FF2B5EF4-FFF2-40B4-BE49-F238E27FC236}">
                <a16:creationId xmlns="" xmlns:a16="http://schemas.microsoft.com/office/drawing/2014/main" id="{5BA2A3EF-4B12-40FB-BEA7-779CEF372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4890" y="1382523"/>
            <a:ext cx="21960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Представление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документов проекта,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Комплексная экспертиза </a:t>
            </a:r>
          </a:p>
        </p:txBody>
      </p:sp>
      <p:sp>
        <p:nvSpPr>
          <p:cNvPr id="52" name="Прямоугольник 2">
            <a:extLst>
              <a:ext uri="{FF2B5EF4-FFF2-40B4-BE49-F238E27FC236}">
                <a16:creationId xmlns="" xmlns:a16="http://schemas.microsoft.com/office/drawing/2014/main" id="{58767F17-C2AF-4B9E-A8CB-8A87BF546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2905" y="2005739"/>
            <a:ext cx="1822409" cy="95498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Консультации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и методическая поддержка Фонда</a:t>
            </a:r>
          </a:p>
        </p:txBody>
      </p:sp>
      <p:sp>
        <p:nvSpPr>
          <p:cNvPr id="53" name="Прямоугольник 2">
            <a:extLst>
              <a:ext uri="{FF2B5EF4-FFF2-40B4-BE49-F238E27FC236}">
                <a16:creationId xmlns="" xmlns:a16="http://schemas.microsoft.com/office/drawing/2014/main" id="{C6FF0F07-A825-4107-B1DD-067C6BA572E3}"/>
              </a:ext>
            </a:extLst>
          </p:cNvPr>
          <p:cNvSpPr txBox="1">
            <a:spLocks/>
          </p:cNvSpPr>
          <p:nvPr/>
        </p:nvSpPr>
        <p:spPr>
          <a:xfrm>
            <a:off x="2881519" y="5134681"/>
            <a:ext cx="2413900" cy="71387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Анализ заявки на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предмет соответствия условиям финансирования</a:t>
            </a:r>
          </a:p>
        </p:txBody>
      </p:sp>
      <p:sp>
        <p:nvSpPr>
          <p:cNvPr id="54" name="Прямоугольник 2">
            <a:extLst>
              <a:ext uri="{FF2B5EF4-FFF2-40B4-BE49-F238E27FC236}">
                <a16:creationId xmlns="" xmlns:a16="http://schemas.microsoft.com/office/drawing/2014/main" id="{E2E857C0-5C22-43FF-B660-2345CD4D9FF3}"/>
              </a:ext>
            </a:extLst>
          </p:cNvPr>
          <p:cNvSpPr txBox="1">
            <a:spLocks/>
          </p:cNvSpPr>
          <p:nvPr/>
        </p:nvSpPr>
        <p:spPr>
          <a:xfrm>
            <a:off x="4494889" y="2032929"/>
            <a:ext cx="2508530" cy="6886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Экспертиза проекта, заявителя на предмет соответствия критериям </a:t>
            </a:r>
          </a:p>
        </p:txBody>
      </p:sp>
      <p:sp>
        <p:nvSpPr>
          <p:cNvPr id="55" name="TextBox 17">
            <a:extLst>
              <a:ext uri="{FF2B5EF4-FFF2-40B4-BE49-F238E27FC236}">
                <a16:creationId xmlns="" xmlns:a16="http://schemas.microsoft.com/office/drawing/2014/main" id="{61B38E4A-FF77-4482-AC34-1E995C1C9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8346" y="3314489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1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sp>
        <p:nvSpPr>
          <p:cNvPr id="56" name="TextBox 18">
            <a:extLst>
              <a:ext uri="{FF2B5EF4-FFF2-40B4-BE49-F238E27FC236}">
                <a16:creationId xmlns="" xmlns:a16="http://schemas.microsoft.com/office/drawing/2014/main" id="{A4D064ED-BAB1-4927-89B1-E182F46CB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4558" y="3298358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2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sp>
        <p:nvSpPr>
          <p:cNvPr id="57" name="TextBox 19">
            <a:extLst>
              <a:ext uri="{FF2B5EF4-FFF2-40B4-BE49-F238E27FC236}">
                <a16:creationId xmlns="" xmlns:a16="http://schemas.microsoft.com/office/drawing/2014/main" id="{AA871A30-A6F7-45FF-B326-D8106A20E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4879" y="3274121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3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pic>
        <p:nvPicPr>
          <p:cNvPr id="58" name="Рисунок 20">
            <a:extLst>
              <a:ext uri="{FF2B5EF4-FFF2-40B4-BE49-F238E27FC236}">
                <a16:creationId xmlns="" xmlns:a16="http://schemas.microsoft.com/office/drawing/2014/main" id="{64B5B4D6-353A-4C49-A75A-436E2E7A25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840" y="3266181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Рисунок 21">
            <a:extLst>
              <a:ext uri="{FF2B5EF4-FFF2-40B4-BE49-F238E27FC236}">
                <a16:creationId xmlns="" xmlns:a16="http://schemas.microsoft.com/office/drawing/2014/main" id="{71309CE8-09F8-4545-8DCF-787F6481F2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519" y="3284068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8">
            <a:extLst>
              <a:ext uri="{FF2B5EF4-FFF2-40B4-BE49-F238E27FC236}">
                <a16:creationId xmlns="" xmlns:a16="http://schemas.microsoft.com/office/drawing/2014/main" id="{18DB4BAC-1A0B-471A-8ECF-E4E3C851D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673015"/>
            <a:ext cx="17588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Экспертный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совет Фонда</a:t>
            </a:r>
          </a:p>
        </p:txBody>
      </p:sp>
      <p:sp>
        <p:nvSpPr>
          <p:cNvPr id="63" name="TextBox 12">
            <a:extLst>
              <a:ext uri="{FF2B5EF4-FFF2-40B4-BE49-F238E27FC236}">
                <a16:creationId xmlns="" xmlns:a16="http://schemas.microsoft.com/office/drawing/2014/main" id="{84E6ED3E-F52A-4FAB-9C31-0F757F8E3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3137" y="4640341"/>
            <a:ext cx="18726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Реализация проекта погашение займа</a:t>
            </a:r>
          </a:p>
        </p:txBody>
      </p:sp>
      <p:sp>
        <p:nvSpPr>
          <p:cNvPr id="64" name="Прямоугольник 2">
            <a:extLst>
              <a:ext uri="{FF2B5EF4-FFF2-40B4-BE49-F238E27FC236}">
                <a16:creationId xmlns="" xmlns:a16="http://schemas.microsoft.com/office/drawing/2014/main" id="{9A453B80-316F-4F4F-8B9E-AE902C2FA314}"/>
              </a:ext>
            </a:extLst>
          </p:cNvPr>
          <p:cNvSpPr txBox="1">
            <a:spLocks/>
          </p:cNvSpPr>
          <p:nvPr/>
        </p:nvSpPr>
        <p:spPr>
          <a:xfrm>
            <a:off x="6108405" y="5116948"/>
            <a:ext cx="2723446" cy="81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Защита проекта перед коллегиальным органом Фонда, решение о софинансировании</a:t>
            </a:r>
          </a:p>
        </p:txBody>
      </p:sp>
      <p:sp>
        <p:nvSpPr>
          <p:cNvPr id="66" name="Прямоугольник 2">
            <a:extLst>
              <a:ext uri="{FF2B5EF4-FFF2-40B4-BE49-F238E27FC236}">
                <a16:creationId xmlns="" xmlns:a16="http://schemas.microsoft.com/office/drawing/2014/main" id="{1954CAA5-F469-4E64-B606-8013B499B102}"/>
              </a:ext>
            </a:extLst>
          </p:cNvPr>
          <p:cNvSpPr txBox="1">
            <a:spLocks/>
          </p:cNvSpPr>
          <p:nvPr/>
        </p:nvSpPr>
        <p:spPr>
          <a:xfrm>
            <a:off x="9283137" y="5116948"/>
            <a:ext cx="2269992" cy="713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Взаимодействие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заявителя с Фондом в процессе мониторинга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2B624506-73C0-4D64-B928-EC124539EC05}"/>
              </a:ext>
            </a:extLst>
          </p:cNvPr>
          <p:cNvCxnSpPr/>
          <p:nvPr/>
        </p:nvCxnSpPr>
        <p:spPr>
          <a:xfrm>
            <a:off x="929933" y="3057896"/>
            <a:ext cx="107519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43B161AA-F481-416B-94E8-FDB485BA28EA}"/>
              </a:ext>
            </a:extLst>
          </p:cNvPr>
          <p:cNvCxnSpPr/>
          <p:nvPr/>
        </p:nvCxnSpPr>
        <p:spPr>
          <a:xfrm>
            <a:off x="929933" y="4068722"/>
            <a:ext cx="107519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9">
            <a:extLst>
              <a:ext uri="{FF2B5EF4-FFF2-40B4-BE49-F238E27FC236}">
                <a16:creationId xmlns="" xmlns:a16="http://schemas.microsoft.com/office/drawing/2014/main" id="{8A3AFEFB-3C85-411D-A1B2-23FD4D1B4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0635" y="3301171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4</a:t>
            </a:r>
          </a:p>
        </p:txBody>
      </p:sp>
      <p:pic>
        <p:nvPicPr>
          <p:cNvPr id="71" name="Рисунок 20">
            <a:extLst>
              <a:ext uri="{FF2B5EF4-FFF2-40B4-BE49-F238E27FC236}">
                <a16:creationId xmlns="" xmlns:a16="http://schemas.microsoft.com/office/drawing/2014/main" id="{97167492-16F3-42F9-981E-F37EDBC75F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596" y="3293231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TextBox 19">
            <a:extLst>
              <a:ext uri="{FF2B5EF4-FFF2-40B4-BE49-F238E27FC236}">
                <a16:creationId xmlns="" xmlns:a16="http://schemas.microsoft.com/office/drawing/2014/main" id="{B4E33ABA-7906-4B74-A942-DB8DDC967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2667" y="3300202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5</a:t>
            </a:r>
          </a:p>
        </p:txBody>
      </p:sp>
      <p:pic>
        <p:nvPicPr>
          <p:cNvPr id="73" name="Рисунок 20">
            <a:extLst>
              <a:ext uri="{FF2B5EF4-FFF2-40B4-BE49-F238E27FC236}">
                <a16:creationId xmlns="" xmlns:a16="http://schemas.microsoft.com/office/drawing/2014/main" id="{959CC4AC-4F1F-4829-9B30-E10109CA3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628" y="3292262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19">
            <a:extLst>
              <a:ext uri="{FF2B5EF4-FFF2-40B4-BE49-F238E27FC236}">
                <a16:creationId xmlns="" xmlns:a16="http://schemas.microsoft.com/office/drawing/2014/main" id="{71E0349C-52A7-4F44-8BA3-853145F37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66176" y="3275195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6</a:t>
            </a:r>
          </a:p>
        </p:txBody>
      </p:sp>
      <p:pic>
        <p:nvPicPr>
          <p:cNvPr id="75" name="Рисунок 20">
            <a:extLst>
              <a:ext uri="{FF2B5EF4-FFF2-40B4-BE49-F238E27FC236}">
                <a16:creationId xmlns="" xmlns:a16="http://schemas.microsoft.com/office/drawing/2014/main" id="{48A0AF58-6594-433D-BED5-9D64E444E9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137" y="3267255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7" name="Прямая соединительная линия 96">
            <a:extLst>
              <a:ext uri="{FF2B5EF4-FFF2-40B4-BE49-F238E27FC236}">
                <a16:creationId xmlns="" xmlns:a16="http://schemas.microsoft.com/office/drawing/2014/main" id="{5019B78F-3950-47FF-9F37-79AC61DA2DB2}"/>
              </a:ext>
            </a:extLst>
          </p:cNvPr>
          <p:cNvCxnSpPr/>
          <p:nvPr/>
        </p:nvCxnSpPr>
        <p:spPr>
          <a:xfrm>
            <a:off x="2881519" y="4090125"/>
            <a:ext cx="0" cy="1637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>
            <a:extLst>
              <a:ext uri="{FF2B5EF4-FFF2-40B4-BE49-F238E27FC236}">
                <a16:creationId xmlns="" xmlns:a16="http://schemas.microsoft.com/office/drawing/2014/main" id="{E80978CC-EF64-495C-92AB-C2CD0193DB3C}"/>
              </a:ext>
            </a:extLst>
          </p:cNvPr>
          <p:cNvCxnSpPr/>
          <p:nvPr/>
        </p:nvCxnSpPr>
        <p:spPr>
          <a:xfrm>
            <a:off x="6102756" y="4086887"/>
            <a:ext cx="0" cy="1637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>
            <a:extLst>
              <a:ext uri="{FF2B5EF4-FFF2-40B4-BE49-F238E27FC236}">
                <a16:creationId xmlns="" xmlns:a16="http://schemas.microsoft.com/office/drawing/2014/main" id="{B53612FB-860C-4E80-B3EE-D85989CE4BD8}"/>
              </a:ext>
            </a:extLst>
          </p:cNvPr>
          <p:cNvCxnSpPr>
            <a:cxnSpLocks/>
          </p:cNvCxnSpPr>
          <p:nvPr/>
        </p:nvCxnSpPr>
        <p:spPr>
          <a:xfrm flipV="1">
            <a:off x="4491840" y="1432023"/>
            <a:ext cx="0" cy="1628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>
            <a:extLst>
              <a:ext uri="{FF2B5EF4-FFF2-40B4-BE49-F238E27FC236}">
                <a16:creationId xmlns="" xmlns:a16="http://schemas.microsoft.com/office/drawing/2014/main" id="{08CEDFE3-953A-4618-9F3D-592F68A1C74A}"/>
              </a:ext>
            </a:extLst>
          </p:cNvPr>
          <p:cNvCxnSpPr>
            <a:cxnSpLocks/>
          </p:cNvCxnSpPr>
          <p:nvPr/>
        </p:nvCxnSpPr>
        <p:spPr>
          <a:xfrm flipV="1">
            <a:off x="1270544" y="1422695"/>
            <a:ext cx="0" cy="1628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>
            <a:extLst>
              <a:ext uri="{FF2B5EF4-FFF2-40B4-BE49-F238E27FC236}">
                <a16:creationId xmlns="" xmlns:a16="http://schemas.microsoft.com/office/drawing/2014/main" id="{433876EE-A39D-4BF8-B2DC-A6AA28D6A8BE}"/>
              </a:ext>
            </a:extLst>
          </p:cNvPr>
          <p:cNvCxnSpPr/>
          <p:nvPr/>
        </p:nvCxnSpPr>
        <p:spPr>
          <a:xfrm>
            <a:off x="9283137" y="4075406"/>
            <a:ext cx="0" cy="1683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="" xmlns:a16="http://schemas.microsoft.com/office/drawing/2014/main" id="{B8C61887-FE66-4EBB-A549-5D0CF27C8C23}"/>
              </a:ext>
            </a:extLst>
          </p:cNvPr>
          <p:cNvCxnSpPr/>
          <p:nvPr/>
        </p:nvCxnSpPr>
        <p:spPr>
          <a:xfrm flipV="1">
            <a:off x="7655517" y="1426521"/>
            <a:ext cx="0" cy="1623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11">
            <a:extLst>
              <a:ext uri="{FF2B5EF4-FFF2-40B4-BE49-F238E27FC236}">
                <a16:creationId xmlns="" xmlns:a16="http://schemas.microsoft.com/office/drawing/2014/main" id="{A739064C-7B3C-4929-B03B-0D458A954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3008" y="1355491"/>
            <a:ext cx="2013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Предоставление финансирования</a:t>
            </a:r>
          </a:p>
        </p:txBody>
      </p:sp>
      <p:sp>
        <p:nvSpPr>
          <p:cNvPr id="49" name="Прямоугольник 2">
            <a:extLst>
              <a:ext uri="{FF2B5EF4-FFF2-40B4-BE49-F238E27FC236}">
                <a16:creationId xmlns="" xmlns:a16="http://schemas.microsoft.com/office/drawing/2014/main" id="{1C0FE803-B3CC-46E4-9956-867DE7DB6AE2}"/>
              </a:ext>
            </a:extLst>
          </p:cNvPr>
          <p:cNvSpPr txBox="1">
            <a:spLocks/>
          </p:cNvSpPr>
          <p:nvPr/>
        </p:nvSpPr>
        <p:spPr>
          <a:xfrm>
            <a:off x="7655517" y="2001935"/>
            <a:ext cx="2650350" cy="947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Договорная работа,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открытие счета в расчетном банке, предоставление займа</a:t>
            </a:r>
          </a:p>
        </p:txBody>
      </p:sp>
    </p:spTree>
    <p:extLst>
      <p:ext uri="{BB962C8B-B14F-4D97-AF65-F5344CB8AC3E}">
        <p14:creationId xmlns:p14="http://schemas.microsoft.com/office/powerpoint/2010/main" val="600674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="" xmlns:a16="http://schemas.microsoft.com/office/drawing/2014/main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Документы проекта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7" name="타원 10">
            <a:extLst>
              <a:ext uri="{FF2B5EF4-FFF2-40B4-BE49-F238E27FC236}">
                <a16:creationId xmlns="" xmlns:a16="http://schemas.microsoft.com/office/drawing/2014/main" id="{C660ACE7-5D02-4D56-AA9E-DDEF28D4EC62}"/>
              </a:ext>
            </a:extLst>
          </p:cNvPr>
          <p:cNvSpPr/>
          <p:nvPr/>
        </p:nvSpPr>
        <p:spPr>
          <a:xfrm>
            <a:off x="1260596" y="1512635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2">
            <a:extLst>
              <a:ext uri="{FF2B5EF4-FFF2-40B4-BE49-F238E27FC236}">
                <a16:creationId xmlns="" xmlns:a16="http://schemas.microsoft.com/office/drawing/2014/main" id="{D7A22BF3-40D5-4D0E-9864-533918C3E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4898" y="1614082"/>
            <a:ext cx="9475467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документов, предоставляемых в Фонд на этапах рассмотрения заявки размещен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 сайте Фонда – раздел «Финансовая поддержка» </a:t>
            </a:r>
            <a:r>
              <a:rPr lang="en-US" sz="1400" dirty="0">
                <a:solidFill>
                  <a:srgbClr val="0070C0"/>
                </a:solidFill>
              </a:rPr>
              <a:t>https://frpmo.ru/support/</a:t>
            </a:r>
            <a:r>
              <a:rPr lang="ru-RU" sz="14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endParaRPr lang="ru-RU" sz="18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10" name="Прямоугольник 2">
            <a:extLst>
              <a:ext uri="{FF2B5EF4-FFF2-40B4-BE49-F238E27FC236}">
                <a16:creationId xmlns="" xmlns:a16="http://schemas.microsoft.com/office/drawing/2014/main" id="{2E366DD5-A01B-44C0-A8C2-D163C0383D98}"/>
              </a:ext>
            </a:extLst>
          </p:cNvPr>
          <p:cNvSpPr txBox="1">
            <a:spLocks/>
          </p:cNvSpPr>
          <p:nvPr/>
        </p:nvSpPr>
        <p:spPr>
          <a:xfrm>
            <a:off x="1136294" y="1171812"/>
            <a:ext cx="1444982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</a:rPr>
              <a:t>ЧЕК-ЛИСТ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F7BE4C8-80AE-4DC7-91C5-D2B519B089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=""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452175" y="1614082"/>
            <a:ext cx="336842" cy="490943"/>
          </a:xfrm>
          <a:prstGeom prst="rect">
            <a:avLst/>
          </a:prstGeom>
        </p:spPr>
      </p:pic>
      <p:sp>
        <p:nvSpPr>
          <p:cNvPr id="13" name="Прямоугольник 2">
            <a:extLst>
              <a:ext uri="{FF2B5EF4-FFF2-40B4-BE49-F238E27FC236}">
                <a16:creationId xmlns="" xmlns:a16="http://schemas.microsoft.com/office/drawing/2014/main" id="{4D7D851B-13B6-45E1-ADD0-13E08E14ECED}"/>
              </a:ext>
            </a:extLst>
          </p:cNvPr>
          <p:cNvSpPr txBox="1">
            <a:spLocks/>
          </p:cNvSpPr>
          <p:nvPr/>
        </p:nvSpPr>
        <p:spPr>
          <a:xfrm>
            <a:off x="2104898" y="2402925"/>
            <a:ext cx="6115049" cy="345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Юридические документы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отчетность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Документы проекта*: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Техническое задание по проекту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Бизнес-план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Календарный план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Смета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модель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обеспечения, оценка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8DA2FCC-5B50-485A-9687-4B967A048D59}"/>
              </a:ext>
            </a:extLst>
          </p:cNvPr>
          <p:cNvSpPr/>
          <p:nvPr/>
        </p:nvSpPr>
        <p:spPr>
          <a:xfrm>
            <a:off x="1648464" y="6146754"/>
            <a:ext cx="962913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Методические рекомендации по оформлению документов проекта размещены на сайте Фонда – раздел «Финансовая поддержка» </a:t>
            </a:r>
            <a:r>
              <a:rPr lang="ru-RU" sz="1100" dirty="0">
                <a:solidFill>
                  <a:srgbClr val="0070C0"/>
                </a:solidFill>
              </a:rPr>
              <a:t>https://frpmo.ru/support/.</a:t>
            </a:r>
          </a:p>
        </p:txBody>
      </p:sp>
      <p:sp>
        <p:nvSpPr>
          <p:cNvPr id="12" name="Номер слайда 6">
            <a:extLst>
              <a:ext uri="{FF2B5EF4-FFF2-40B4-BE49-F238E27FC236}">
                <a16:creationId xmlns="" xmlns:a16="http://schemas.microsoft.com/office/drawing/2014/main" id="{8321713F-8C7D-4799-9DB0-1CAF8E0F9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570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="" xmlns:a16="http://schemas.microsoft.com/office/drawing/2014/main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Консультационная поддержка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15" name="타원 10">
            <a:extLst>
              <a:ext uri="{FF2B5EF4-FFF2-40B4-BE49-F238E27FC236}">
                <a16:creationId xmlns="" xmlns:a16="http://schemas.microsoft.com/office/drawing/2014/main" id="{C53DB8D4-E60D-4664-9B09-F117A886EC1D}"/>
              </a:ext>
            </a:extLst>
          </p:cNvPr>
          <p:cNvSpPr/>
          <p:nvPr/>
        </p:nvSpPr>
        <p:spPr>
          <a:xfrm>
            <a:off x="2046659" y="3094136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2">
            <a:extLst>
              <a:ext uri="{FF2B5EF4-FFF2-40B4-BE49-F238E27FC236}">
                <a16:creationId xmlns="" xmlns:a16="http://schemas.microsoft.com/office/drawing/2014/main" id="{DBA7453A-C245-4C91-815E-D8C61F90664C}"/>
              </a:ext>
            </a:extLst>
          </p:cNvPr>
          <p:cNvSpPr txBox="1">
            <a:spLocks/>
          </p:cNvSpPr>
          <p:nvPr/>
        </p:nvSpPr>
        <p:spPr>
          <a:xfrm>
            <a:off x="2890960" y="3094136"/>
            <a:ext cx="9475467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Единый телефон консультационного центра Фонда: </a:t>
            </a:r>
          </a:p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+7 (495) 136-99-09</a:t>
            </a:r>
            <a:endParaRPr lang="ru-RU" dirty="0">
              <a:solidFill>
                <a:schemeClr val="bg1"/>
              </a:solidFill>
            </a:endParaRPr>
          </a:p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64529DC-481E-48B3-9C6D-9613092560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=""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172059" y="3217740"/>
            <a:ext cx="472789" cy="472789"/>
          </a:xfrm>
          <a:prstGeom prst="rect">
            <a:avLst/>
          </a:prstGeom>
        </p:spPr>
      </p:pic>
      <p:sp>
        <p:nvSpPr>
          <p:cNvPr id="14" name="Номер слайда 6">
            <a:extLst>
              <a:ext uri="{FF2B5EF4-FFF2-40B4-BE49-F238E27FC236}">
                <a16:creationId xmlns="" xmlns:a16="http://schemas.microsoft.com/office/drawing/2014/main" id="{C16F0C31-5FE3-4FEB-80C5-F80567514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Прямоугольник 2">
            <a:extLst>
              <a:ext uri="{FF2B5EF4-FFF2-40B4-BE49-F238E27FC236}">
                <a16:creationId xmlns="" xmlns:a16="http://schemas.microsoft.com/office/drawing/2014/main" id="{DBA7453A-C245-4C91-815E-D8C61F90664C}"/>
              </a:ext>
            </a:extLst>
          </p:cNvPr>
          <p:cNvSpPr txBox="1">
            <a:spLocks/>
          </p:cNvSpPr>
          <p:nvPr/>
        </p:nvSpPr>
        <p:spPr>
          <a:xfrm>
            <a:off x="2890959" y="2523262"/>
            <a:ext cx="9475467" cy="771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en-US" sz="28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C</a:t>
            </a:r>
            <a:r>
              <a:rPr lang="ru-RU" sz="2800" b="1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айт</a:t>
            </a:r>
            <a:r>
              <a:rPr lang="ru-RU" sz="28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 Фонда - </a:t>
            </a:r>
            <a:r>
              <a:rPr lang="en-US" sz="28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www.frpmo.ru</a:t>
            </a:r>
            <a:endParaRPr lang="ru-RU" sz="2800" b="1" dirty="0">
              <a:solidFill>
                <a:schemeClr val="bg1"/>
              </a:solidFill>
            </a:endParaRPr>
          </a:p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endParaRPr lang="ru-RU" sz="24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61532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21" name="Прямоугольник 1">
            <a:extLst>
              <a:ext uri="{FF2B5EF4-FFF2-40B4-BE49-F238E27FC236}">
                <a16:creationId xmlns="" xmlns:a16="http://schemas.microsoft.com/office/drawing/2014/main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2" y="341914"/>
            <a:ext cx="8246686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Целевое назначение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DA134302-4DB6-44D5-BD8E-26B52DF47BA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199401970"/>
              </p:ext>
            </p:extLst>
          </p:nvPr>
        </p:nvGraphicFramePr>
        <p:xfrm>
          <a:off x="1625242" y="713654"/>
          <a:ext cx="9757270" cy="5831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38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43439">
                  <a:extLst>
                    <a:ext uri="{9D8B030D-6E8A-4147-A177-3AD203B41FA5}">
                      <a16:colId xmlns="" xmlns:a16="http://schemas.microsoft.com/office/drawing/2014/main" val="2473961154"/>
                    </a:ext>
                  </a:extLst>
                </a:gridCol>
              </a:tblGrid>
              <a:tr h="338827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D40000"/>
                        </a:solidFill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5026">
                <a:tc gridSpan="2"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Разработка нового продукта/технологии, включая: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603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dirty="0">
                          <a:latin typeface="+mn-lt"/>
                        </a:rPr>
                        <a:t>• ОКР/ОТР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914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dirty="0">
                          <a:latin typeface="+mn-lt"/>
                        </a:rPr>
                        <a:t>• Производственно-технологические, маркетинговые тестирования и испытания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9143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dirty="0">
                          <a:latin typeface="+mn-lt"/>
                        </a:rPr>
                        <a:t>• Патентные исследования и патентование разработанных решений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603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dirty="0">
                          <a:latin typeface="+mn-lt"/>
                        </a:rPr>
                        <a:t>• Сертификация, контрольно-сертификационные процедуры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2353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dirty="0">
                          <a:latin typeface="+mn-lt"/>
                        </a:rPr>
                        <a:t>• Приобретение расходных материалов для мероприятий по разработке нового продукта/технологии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71600" lvl="3" algn="l" defTabSz="457200" rtl="0" eaLnBrk="1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более 20%</a:t>
                      </a:r>
                      <a:b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суммы займа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4953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Инжиниринг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77832020"/>
                  </a:ext>
                </a:extLst>
              </a:tr>
              <a:tr h="41603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Приобретение прав на </a:t>
                      </a:r>
                      <a:r>
                        <a:rPr lang="ru-RU" sz="1400" b="1" dirty="0" err="1">
                          <a:latin typeface="+mn-lt"/>
                        </a:rPr>
                        <a:t>РИДы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00873749"/>
                  </a:ext>
                </a:extLst>
              </a:tr>
              <a:tr h="41534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Приобретение в собственность промышленного оборудования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3108937"/>
                  </a:ext>
                </a:extLst>
              </a:tr>
              <a:tr h="42353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Приобретение и использование специального оборудования для проведения опытно-конструкторских работ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78490356"/>
                  </a:ext>
                </a:extLst>
              </a:tr>
              <a:tr h="36977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Разработка ТЭО, </a:t>
                      </a:r>
                      <a:r>
                        <a:rPr lang="ru-RU" sz="1400" b="1" dirty="0" err="1">
                          <a:latin typeface="+mn-lt"/>
                        </a:rPr>
                        <a:t>прединвестиционный</a:t>
                      </a:r>
                      <a:r>
                        <a:rPr lang="ru-RU" sz="1400" b="1" dirty="0">
                          <a:latin typeface="+mn-lt"/>
                        </a:rPr>
                        <a:t> анализ, не включая расходы на аналитические исследования рынка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6893461"/>
                  </a:ext>
                </a:extLst>
              </a:tr>
              <a:tr h="27426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Общехозяйственные расходы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3"/>
                      <a:r>
                        <a:rPr lang="ru-RU" sz="1000" dirty="0">
                          <a:latin typeface="+mn-lt"/>
                        </a:rPr>
                        <a:t>Не более 15%</a:t>
                      </a:r>
                      <a:br>
                        <a:rPr lang="ru-RU" sz="1000" dirty="0">
                          <a:latin typeface="+mn-lt"/>
                        </a:rPr>
                      </a:br>
                      <a:r>
                        <a:rPr lang="ru-RU" sz="1000" dirty="0">
                          <a:latin typeface="+mn-lt"/>
                        </a:rPr>
                        <a:t>суммы займа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70230300"/>
                  </a:ext>
                </a:extLst>
              </a:tr>
            </a:tbl>
          </a:graphicData>
        </a:graphic>
      </p:graphicFrame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14F6D48C-B8EC-40C9-AD1F-B3B31D259D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rcRect l="1916" t="4386" r="6852" b="6964"/>
          <a:stretch/>
        </p:blipFill>
        <p:spPr>
          <a:xfrm>
            <a:off x="9434537" y="1101111"/>
            <a:ext cx="417167" cy="40679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D8A7B8DC-683F-4246-9F2E-88EDDD79CE5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rcRect l="5724" t="10600" r="5311" b="15525"/>
          <a:stretch/>
        </p:blipFill>
        <p:spPr>
          <a:xfrm>
            <a:off x="9433716" y="1554987"/>
            <a:ext cx="417988" cy="34832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sp>
        <p:nvSpPr>
          <p:cNvPr id="34" name="TextBox 15">
            <a:extLst>
              <a:ext uri="{FF2B5EF4-FFF2-40B4-BE49-F238E27FC236}">
                <a16:creationId xmlns="" xmlns:a16="http://schemas.microsoft.com/office/drawing/2014/main" id="{B5750445-942B-4318-BA95-6BDC069F471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№1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4A36D81A-F7B7-46ED-91FC-FCB4E0DD786B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12</a:t>
            </a:fld>
            <a:endParaRPr lang="ru-RU" altLang="ru-RU" dirty="0"/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01FEBE13-AE49-4B38-9C6C-6EADB3FDAAC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rcRect l="1916" t="4386" r="6852" b="6964"/>
          <a:stretch/>
        </p:blipFill>
        <p:spPr>
          <a:xfrm>
            <a:off x="9434537" y="2000190"/>
            <a:ext cx="417167" cy="40679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E5A7A236-27E0-4A9C-877E-F8F7AD13E1F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rcRect l="1916" t="4386" r="6852" b="6964"/>
          <a:stretch/>
        </p:blipFill>
        <p:spPr>
          <a:xfrm>
            <a:off x="9434537" y="3855495"/>
            <a:ext cx="417167" cy="40679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3" name="Рисунок 62">
            <a:extLst>
              <a:ext uri="{FF2B5EF4-FFF2-40B4-BE49-F238E27FC236}">
                <a16:creationId xmlns="" xmlns:a16="http://schemas.microsoft.com/office/drawing/2014/main" id="{68A77943-FC61-4C27-8755-4D1F90B2877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rcRect l="1916" t="4386" r="6852" b="6964"/>
          <a:stretch/>
        </p:blipFill>
        <p:spPr>
          <a:xfrm>
            <a:off x="9434537" y="4693393"/>
            <a:ext cx="417167" cy="40679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73C786EB-68B3-4783-842A-0A4CD1B66C6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rcRect l="1916" t="4386" r="6852" b="6964"/>
          <a:stretch/>
        </p:blipFill>
        <p:spPr>
          <a:xfrm>
            <a:off x="9434537" y="2908515"/>
            <a:ext cx="417167" cy="40679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1412B6F8-658E-4228-82E8-EA294539E62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rcRect l="1916" t="4386" r="6852" b="6964"/>
          <a:stretch/>
        </p:blipFill>
        <p:spPr>
          <a:xfrm>
            <a:off x="9434537" y="5674294"/>
            <a:ext cx="417167" cy="40679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57417C21-CBE2-458E-B312-AE7C5435F75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rcRect l="5724" t="10600" r="5311" b="15525"/>
          <a:stretch/>
        </p:blipFill>
        <p:spPr>
          <a:xfrm>
            <a:off x="9433716" y="2501336"/>
            <a:ext cx="417988" cy="34832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52707CAE-B944-4F03-8743-E090258FEAB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rcRect l="5724" t="10600" r="5311" b="15525"/>
          <a:stretch/>
        </p:blipFill>
        <p:spPr>
          <a:xfrm>
            <a:off x="9433716" y="3389461"/>
            <a:ext cx="417988" cy="34832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1150EAFF-F0A5-4EF5-BEDD-A233A853C40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rcRect l="5724" t="10600" r="5311" b="15525"/>
          <a:stretch/>
        </p:blipFill>
        <p:spPr>
          <a:xfrm>
            <a:off x="9433716" y="4314902"/>
            <a:ext cx="417988" cy="34832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9" name="Рисунок 68">
            <a:extLst>
              <a:ext uri="{FF2B5EF4-FFF2-40B4-BE49-F238E27FC236}">
                <a16:creationId xmlns="" xmlns:a16="http://schemas.microsoft.com/office/drawing/2014/main" id="{3D0FF381-7C4B-4547-A856-891A436B18B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rcRect l="5724" t="10600" r="5311" b="15525"/>
          <a:stretch/>
        </p:blipFill>
        <p:spPr>
          <a:xfrm>
            <a:off x="9433744" y="5188847"/>
            <a:ext cx="417988" cy="34832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269EAF4D-4BC4-40C8-8DD2-1CEFCD117C0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rcRect l="5724" t="10600" r="5311" b="15525"/>
          <a:stretch/>
        </p:blipFill>
        <p:spPr>
          <a:xfrm>
            <a:off x="9433744" y="6181315"/>
            <a:ext cx="417988" cy="34832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408864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="" xmlns:a16="http://schemas.microsoft.com/office/drawing/2014/main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Особенности программы 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9" name="Прямоугольник 2">
            <a:extLst>
              <a:ext uri="{FF2B5EF4-FFF2-40B4-BE49-F238E27FC236}">
                <a16:creationId xmlns="" xmlns:a16="http://schemas.microsoft.com/office/drawing/2014/main" id="{AE634BCC-9270-4E9C-8D4B-7A7BEB61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98" y="2914209"/>
            <a:ext cx="9781784" cy="220436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Новизна технических решений относительно российского технического уровня;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Разработки и внедряемые технологий соответствуют принципам наилучших доступных технологий**;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Наличие у получаемой в ходе реализации проекта промышленной продукции потенциала импортозамещения либо экспортного потенциала;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Наличие научно-технического задела и подтверждение прав Заявителя на него;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Техническая реализуемость проекта.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endParaRPr lang="ru-RU" sz="14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grpSp>
        <p:nvGrpSpPr>
          <p:cNvPr id="11" name="그룹 27">
            <a:extLst>
              <a:ext uri="{FF2B5EF4-FFF2-40B4-BE49-F238E27FC236}">
                <a16:creationId xmlns="" xmlns:a16="http://schemas.microsoft.com/office/drawing/2014/main" id="{1603905A-4FDF-4D93-ACA2-384E415AA240}"/>
              </a:ext>
            </a:extLst>
          </p:cNvPr>
          <p:cNvGrpSpPr/>
          <p:nvPr/>
        </p:nvGrpSpPr>
        <p:grpSpPr>
          <a:xfrm>
            <a:off x="1460569" y="1867002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2" name="갈매기형 수장 23">
              <a:extLst>
                <a:ext uri="{FF2B5EF4-FFF2-40B4-BE49-F238E27FC236}">
                  <a16:creationId xmlns="" xmlns:a16="http://schemas.microsoft.com/office/drawing/2014/main" id="{769E2F41-5D00-4771-9B15-A8891E289EAB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3" name="갈매기형 수장 24">
              <a:extLst>
                <a:ext uri="{FF2B5EF4-FFF2-40B4-BE49-F238E27FC236}">
                  <a16:creationId xmlns="" xmlns:a16="http://schemas.microsoft.com/office/drawing/2014/main" id="{D14AB0A5-BBA7-44DE-9C84-790C21823722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14" name="Прямоугольник 2">
            <a:extLst>
              <a:ext uri="{FF2B5EF4-FFF2-40B4-BE49-F238E27FC236}">
                <a16:creationId xmlns="" xmlns:a16="http://schemas.microsoft.com/office/drawing/2014/main" id="{87129AEC-C969-4F70-8236-8670228A4C4A}"/>
              </a:ext>
            </a:extLst>
          </p:cNvPr>
          <p:cNvSpPr txBox="1">
            <a:spLocks/>
          </p:cNvSpPr>
          <p:nvPr/>
        </p:nvSpPr>
        <p:spPr>
          <a:xfrm>
            <a:off x="1793596" y="1703905"/>
            <a:ext cx="9615302" cy="79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Для оценки соответствия проекта программе финансирования по критерию «Научно-техническая перспективность продукта и проекта» осуществляется, экспертиза соответствия Проекта одному или нескольким из следующих параметров: </a:t>
            </a:r>
            <a:endParaRPr lang="ru-RU" sz="16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4AC50390-B859-4906-90C6-A1CA26CF843C}"/>
              </a:ext>
            </a:extLst>
          </p:cNvPr>
          <p:cNvSpPr/>
          <p:nvPr/>
        </p:nvSpPr>
        <p:spPr>
          <a:xfrm>
            <a:off x="1460569" y="5875297"/>
            <a:ext cx="95624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endParaRPr lang="ru-RU" sz="10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* </a:t>
            </a:r>
            <a:r>
              <a:rPr lang="ru-RU" sz="1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- в том числе утвержденным информационно-технологическим справочникам по наилучшим доступным технологиям Росстандарта.</a:t>
            </a:r>
            <a:endParaRPr lang="ru-RU" sz="10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="" xmlns:a16="http://schemas.microsoft.com/office/drawing/2014/main" id="{2B0F148C-132A-4AA5-9451-C62677230DB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DE72BEA3-9908-4D6E-8D12-65B9A05B9FE8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15019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="" xmlns:a16="http://schemas.microsoft.com/office/drawing/2014/main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Требования к заявителю и основным участникам проекта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9CC958FD-B678-457E-8367-A984E08CCC5F}"/>
              </a:ext>
            </a:extLst>
          </p:cNvPr>
          <p:cNvSpPr/>
          <p:nvPr/>
        </p:nvSpPr>
        <p:spPr>
          <a:xfrm>
            <a:off x="1396052" y="1566932"/>
            <a:ext cx="10311083" cy="520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Юридическое лицо - резидент Московской области, осуществляющее деятельность в сфере промышленности.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На момент подачи заявки раскрыта структура собственности, предоставлены список аффилированных лиц и сведения о бенефициарных владельцах – физических лицах.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Текущее и  прогнозируемое  на  срок  займа финансовое положение Заявителя устойчиво с точки зрения достаточности активов и денежных потоков.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Не находится в процессе реорганизации ( за исключением реорганизации в форме преобразования, слияния или присоединения), ликвидации или банкротства.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Отсутствие просроченной задолженности у заявителя/ аффилированных лиц, задействованных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в реализации проекта в качестве основных участников: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по налогам, сборам и иным обязательным платежам в бюджеты бюджетной системы РФ,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по заработной плате перед работниками,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перед Фондом.</a:t>
            </a:r>
          </a:p>
          <a:p>
            <a:pPr marL="342900" indent="-342900"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Ключевой исполнитель/ поставщик оборудования: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резидент РФ или иностранное юридическое лицо, не зарегистрированное в низконалоговой юрисдикции,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не находится в процессе ликвидации или банкротства,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осуществляет деятельность, соответствующую деятельности в рамках проекта, и роли, заявленной в проекте (поставщик оборудования, инжиниринговая компания и т.п.). Компетенции подтверждаются информацией о ранее выполненных аналогичных работах (услугах), произведенной продукцией.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не предусмотрены расчеты через низконалоговые юрисдикции.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="" xmlns:a16="http://schemas.microsoft.com/office/drawing/2014/main" id="{64986AFC-3766-4CE5-824C-42E2B334760A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75384680-0443-437C-8603-DEB545202861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292703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usiness_Plan_IonGreen_16X9_TP103417220.potx" id="{4B1FCF6B-AC37-473E-AFE9-684358FD50D7}" vid="{D849E02E-A37B-4F65-A00F-6E9D5C4BFA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478CBB3-73F7-4AE4-8F66-D704F33A81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бизнес-плана (светло-зеленое оформление, широкоэкранный формат)</Template>
  <TotalTime>3066</TotalTime>
  <Words>914</Words>
  <Application>Microsoft Office PowerPoint</Application>
  <PresentationFormat>Произвольный</PresentationFormat>
  <Paragraphs>182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Ион</vt:lpstr>
      <vt:lpstr>Презентация PowerPoint</vt:lpstr>
      <vt:lpstr>Программы финансирования</vt:lpstr>
      <vt:lpstr>Презентация PowerPoint</vt:lpstr>
      <vt:lpstr>Отраслевые направления программы</vt:lpstr>
      <vt:lpstr>Целевое назначение займа</vt:lpstr>
      <vt:lpstr>Нельзя использовать средства займа на:</vt:lpstr>
      <vt:lpstr>Презентация PowerPoint</vt:lpstr>
      <vt:lpstr>Критерии отбора проектов  для финансирования</vt:lpstr>
      <vt:lpstr>Процесс рассмотрения заявки Фондом</vt:lpstr>
      <vt:lpstr>Документы проекта</vt:lpstr>
      <vt:lpstr>Консультационная поддержка</vt:lpstr>
      <vt:lpstr>Презентация PowerPoint</vt:lpstr>
      <vt:lpstr>Особенности программы </vt:lpstr>
      <vt:lpstr>Требования к заявителю и основным участникам проекта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компании</dc:title>
  <dc:creator>Сергей Сидякин</dc:creator>
  <cp:lastModifiedBy>Admin</cp:lastModifiedBy>
  <cp:revision>248</cp:revision>
  <cp:lastPrinted>2018-01-24T14:17:04Z</cp:lastPrinted>
  <dcterms:created xsi:type="dcterms:W3CDTF">2017-06-28T14:56:53Z</dcterms:created>
  <dcterms:modified xsi:type="dcterms:W3CDTF">2018-04-24T07:27:23Z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TC034172229991</vt:lpwstr>
  </property>
</Properties>
</file>