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64" r:id="rId2"/>
    <p:sldId id="265" r:id="rId3"/>
    <p:sldId id="266" r:id="rId4"/>
    <p:sldId id="267" r:id="rId5"/>
    <p:sldId id="274" r:id="rId6"/>
    <p:sldId id="275" r:id="rId7"/>
    <p:sldId id="271" r:id="rId8"/>
    <p:sldId id="276" r:id="rId9"/>
    <p:sldId id="269" r:id="rId10"/>
  </p:sldIdLst>
  <p:sldSz cx="9144000" cy="5143500" type="screen16x9"/>
  <p:notesSz cx="6858000" cy="9144000"/>
  <p:embeddedFontLst>
    <p:embeddedFont>
      <p:font typeface="Lato" panose="020B0604020202020204" charset="0"/>
      <p:regular r:id="rId12"/>
      <p:bold r:id="rId13"/>
      <p:italic r:id="rId14"/>
      <p:boldItalic r:id="rId15"/>
    </p:embeddedFont>
    <p:embeddedFont>
      <p:font typeface="Gulim" panose="020B0600000101010101" pitchFamily="34" charset="-127"/>
      <p:regular r:id="rId16"/>
    </p:embeddedFont>
    <p:embeddedFont>
      <p:font typeface="Malgun Gothic" panose="020B0503020000020004" pitchFamily="34" charset="-127"/>
      <p:regular r:id="rId17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AE28499-1008-4CD6-BAF8-A3FD045BFF2D}">
  <a:tblStyle styleId="{5AE28499-1008-4CD6-BAF8-A3FD045BFF2D}" styleName="Table_0">
    <a:wholeTbl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86" autoAdjust="0"/>
    <p:restoredTop sz="94660"/>
  </p:normalViewPr>
  <p:slideViewPr>
    <p:cSldViewPr>
      <p:cViewPr varScale="1">
        <p:scale>
          <a:sx n="117" d="100"/>
          <a:sy n="117" d="100"/>
        </p:scale>
        <p:origin x="666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hape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  <a:gd name="T10" fmla="*/ 120000 w 120000"/>
              <a:gd name="T11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pPr lvl="0"/>
            <a:endParaRPr noProof="0"/>
          </a:p>
        </p:txBody>
      </p:sp>
    </p:spTree>
    <p:extLst>
      <p:ext uri="{BB962C8B-B14F-4D97-AF65-F5344CB8AC3E}">
        <p14:creationId xmlns:p14="http://schemas.microsoft.com/office/powerpoint/2010/main" val="3455565408"/>
      </p:ext>
    </p:extLst>
  </p:cSld>
  <p:clrMap bg1="lt1" tx1="dk1" bg2="dk2" tx2="lt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742950" indent="-28575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Образ слайда 1"/>
          <p:cNvSpPr>
            <a:spLocks noGrp="1" noRot="1" noChangeAspec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12290" name="Заметки 2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31446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4066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>
          <a:ln>
            <a:headEnd/>
            <a:tailEnd/>
          </a:ln>
        </p:spPr>
      </p:sp>
      <p:sp>
        <p:nvSpPr>
          <p:cNvPr id="15362" name="Заметки 2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08616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" name="Shape 38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>
              <a:defRPr sz="1400"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77C4C2A7-00BA-4317-B998-ED9522956B9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54073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hape 56"/>
          <p:cNvCxnSpPr>
            <a:cxnSpLocks noChangeShapeType="1"/>
          </p:cNvCxnSpPr>
          <p:nvPr/>
        </p:nvCxnSpPr>
        <p:spPr bwMode="auto">
          <a:xfrm>
            <a:off x="425450" y="4740275"/>
            <a:ext cx="8296275" cy="0"/>
          </a:xfrm>
          <a:prstGeom prst="straightConnector1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" name="Shape 57"/>
          <p:cNvCxnSpPr>
            <a:cxnSpLocks noChangeShapeType="1"/>
          </p:cNvCxnSpPr>
          <p:nvPr/>
        </p:nvCxnSpPr>
        <p:spPr bwMode="auto">
          <a:xfrm>
            <a:off x="425450" y="415925"/>
            <a:ext cx="182563" cy="0"/>
          </a:xfrm>
          <a:prstGeom prst="straightConnector1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anchor="ctr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5" name="Shape 59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>
              <a:defRPr sz="1400"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D6496224-44BD-4251-B2C6-29FCF892213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25811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hape 61"/>
          <p:cNvCxnSpPr>
            <a:cxnSpLocks noChangeShapeType="1"/>
          </p:cNvCxnSpPr>
          <p:nvPr/>
        </p:nvCxnSpPr>
        <p:spPr bwMode="auto">
          <a:xfrm>
            <a:off x="425450" y="4740275"/>
            <a:ext cx="8296275" cy="0"/>
          </a:xfrm>
          <a:prstGeom prst="straightConnector1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Shape 62"/>
          <p:cNvCxnSpPr>
            <a:cxnSpLocks noChangeShapeType="1"/>
          </p:cNvCxnSpPr>
          <p:nvPr/>
        </p:nvCxnSpPr>
        <p:spPr bwMode="auto">
          <a:xfrm>
            <a:off x="425450" y="415925"/>
            <a:ext cx="8296275" cy="0"/>
          </a:xfrm>
          <a:prstGeom prst="straightConnector1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anchor="ctr"/>
          <a:lstStyle>
            <a:lvl1pPr lvl="0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" name="Shape 65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>
              <a:defRPr sz="1400"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209050E3-4E77-4DE2-B6F9-E9190D3A39A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29094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67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>
              <a:defRPr sz="1400"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F0534A68-C7E5-489F-BB70-602AD46C838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98751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6"/>
          <p:cNvSpPr txBox="1">
            <a:spLocks noGrp="1"/>
          </p:cNvSpPr>
          <p:nvPr>
            <p:ph type="title"/>
          </p:nvPr>
        </p:nvSpPr>
        <p:spPr bwMode="auto">
          <a:xfrm>
            <a:off x="2400300" y="576263"/>
            <a:ext cx="6321425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>
              <a:sym typeface="Arial" panose="020B0604020202020204" pitchFamily="34" charset="0"/>
            </a:endParaRPr>
          </a:p>
        </p:txBody>
      </p:sp>
      <p:sp>
        <p:nvSpPr>
          <p:cNvPr id="1027" name="Shape 7"/>
          <p:cNvSpPr txBox="1">
            <a:spLocks noGrp="1"/>
          </p:cNvSpPr>
          <p:nvPr>
            <p:ph type="body" idx="1"/>
          </p:nvPr>
        </p:nvSpPr>
        <p:spPr bwMode="auto">
          <a:xfrm>
            <a:off x="2409825" y="1595438"/>
            <a:ext cx="6321425" cy="300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>
              <a:sym typeface="Arial" panose="020B0604020202020204" pitchFamily="34" charset="0"/>
            </a:endParaRPr>
          </a:p>
        </p:txBody>
      </p:sp>
      <p:sp>
        <p:nvSpPr>
          <p:cNvPr id="1028" name="Shape 8"/>
          <p:cNvSpPr txBox="1">
            <a:spLocks noGrp="1"/>
          </p:cNvSpPr>
          <p:nvPr>
            <p:ph type="sldNum" idx="12"/>
          </p:nvPr>
        </p:nvSpPr>
        <p:spPr bwMode="auto">
          <a:xfrm>
            <a:off x="8497888" y="4689475"/>
            <a:ext cx="549275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Lato"/>
                <a:sym typeface="Lato"/>
              </a:defRPr>
            </a:lvl1pPr>
          </a:lstStyle>
          <a:p>
            <a:fld id="{6A20E83C-FBEA-4B6D-BD52-B693E47C4D38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9"/>
          <p:cNvSpPr txBox="1">
            <a:spLocks/>
          </p:cNvSpPr>
          <p:nvPr/>
        </p:nvSpPr>
        <p:spPr>
          <a:xfrm>
            <a:off x="571500" y="123825"/>
            <a:ext cx="8176964" cy="1152525"/>
          </a:xfrm>
          <a:prstGeom prst="rect">
            <a:avLst/>
          </a:prstGeom>
        </p:spPr>
        <p:txBody>
          <a:bodyPr lIns="91425" tIns="91425" rIns="91425" bIns="91425" anchor="ctr"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ru-RU" altLang="ru-RU" sz="1600" b="1" dirty="0">
                <a:solidFill>
                  <a:schemeClr val="bg1"/>
                </a:solidFill>
              </a:rPr>
              <a:t>ГОСУДАРСТВЕННЫЙ ФОНД РАЗВИТИЯ ПРОМЫШЛЕННОСТИ</a:t>
            </a:r>
            <a:br>
              <a:rPr lang="ru-RU" altLang="ru-RU" sz="1600" b="1" dirty="0">
                <a:solidFill>
                  <a:schemeClr val="bg1"/>
                </a:solidFill>
              </a:rPr>
            </a:br>
            <a:r>
              <a:rPr lang="ru-RU" altLang="ru-RU" sz="1600" b="1" dirty="0">
                <a:solidFill>
                  <a:schemeClr val="bg1"/>
                </a:solidFill>
              </a:rPr>
              <a:t>МОСКОВСКОЙ ОБЛАСТИ</a:t>
            </a:r>
            <a:endParaRPr lang="ru-RU" altLang="ru-RU" sz="16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288" y="339725"/>
            <a:ext cx="144462" cy="719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6" descr="C:\Users\DembitskiyMN\Desktop\less_or_equal-5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3435350"/>
            <a:ext cx="719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4" descr="C:\Users\DembitskiyMN\Desktop\Без названия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2643188"/>
            <a:ext cx="647700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5" descr="C:\Users\DembitskiyMN\Desktop\percentage_icon-icons.com_6530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1635125"/>
            <a:ext cx="5762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6" descr="C:\Users\DembitskiyMN\Desktop\post-771161-1426455141 копия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987425"/>
            <a:ext cx="64928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250825" y="268288"/>
            <a:ext cx="8569325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/>
          <p:cNvCxnSpPr/>
          <p:nvPr/>
        </p:nvCxnSpPr>
        <p:spPr>
          <a:xfrm>
            <a:off x="250825" y="4803775"/>
            <a:ext cx="8569325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9" name="Shape 161"/>
          <p:cNvSpPr>
            <a:spLocks noChangeArrowheads="1"/>
          </p:cNvSpPr>
          <p:nvPr/>
        </p:nvSpPr>
        <p:spPr bwMode="auto">
          <a:xfrm>
            <a:off x="1476375" y="1419225"/>
            <a:ext cx="2374900" cy="2376488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6" name="TextBox 5"/>
          <p:cNvSpPr txBox="1"/>
          <p:nvPr/>
        </p:nvSpPr>
        <p:spPr>
          <a:xfrm>
            <a:off x="1598234" y="2300930"/>
            <a:ext cx="2181678" cy="6463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>
            <a:bevelT prst="relaxedInset"/>
          </a:sp3d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ru-RU" altLang="ko-KR" sz="18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ЛЬГОТНЫЕ</a:t>
            </a:r>
          </a:p>
          <a:p>
            <a:pPr algn="ctr"/>
            <a:r>
              <a:rPr lang="ru-RU" altLang="ko-KR" sz="18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ЗАЙМЫ</a:t>
            </a:r>
            <a:endParaRPr lang="en-US" altLang="ko-KR" sz="1800" b="1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ea typeface="Gulim" panose="020B0600000101010101" pitchFamily="34" charset="-127"/>
            </a:endParaRPr>
          </a:p>
        </p:txBody>
      </p:sp>
      <p:sp>
        <p:nvSpPr>
          <p:cNvPr id="8203" name="Прямоугольник 13"/>
          <p:cNvSpPr>
            <a:spLocks noChangeArrowheads="1"/>
          </p:cNvSpPr>
          <p:nvPr/>
        </p:nvSpPr>
        <p:spPr bwMode="auto">
          <a:xfrm>
            <a:off x="4257675" y="2624138"/>
            <a:ext cx="13938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ru-RU" altLang="ko-KR" b="1">
                <a:solidFill>
                  <a:schemeClr val="bg2"/>
                </a:solidFill>
              </a:rPr>
              <a:t>Срок до 5 лет</a:t>
            </a:r>
            <a:endParaRPr lang="en-US" altLang="ko-KR" b="1">
              <a:solidFill>
                <a:schemeClr val="bg2"/>
              </a:solidFill>
              <a:ea typeface="Gulim" panose="020B0600000101010101" pitchFamily="34" charset="-127"/>
            </a:endParaRPr>
          </a:p>
        </p:txBody>
      </p:sp>
      <p:sp>
        <p:nvSpPr>
          <p:cNvPr id="8204" name="Прямоугольник 14"/>
          <p:cNvSpPr>
            <a:spLocks noChangeArrowheads="1"/>
          </p:cNvSpPr>
          <p:nvPr/>
        </p:nvSpPr>
        <p:spPr bwMode="auto">
          <a:xfrm>
            <a:off x="4224338" y="1563688"/>
            <a:ext cx="19319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ru-RU" altLang="ko-KR" b="1">
                <a:solidFill>
                  <a:schemeClr val="bg2"/>
                </a:solidFill>
              </a:rPr>
              <a:t>Ставка 5% годовых</a:t>
            </a:r>
            <a:endParaRPr lang="en-US" altLang="ko-KR" b="1">
              <a:solidFill>
                <a:schemeClr val="bg2"/>
              </a:solidFill>
              <a:ea typeface="Gulim" panose="020B0600000101010101" pitchFamily="34" charset="-127"/>
            </a:endParaRPr>
          </a:p>
        </p:txBody>
      </p:sp>
      <p:sp>
        <p:nvSpPr>
          <p:cNvPr id="8205" name="Прямоугольник 15"/>
          <p:cNvSpPr>
            <a:spLocks noChangeArrowheads="1"/>
          </p:cNvSpPr>
          <p:nvPr/>
        </p:nvSpPr>
        <p:spPr bwMode="auto">
          <a:xfrm>
            <a:off x="3635375" y="3560763"/>
            <a:ext cx="45720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ru-RU" altLang="ko-KR" b="1">
                <a:solidFill>
                  <a:schemeClr val="bg2"/>
                </a:solidFill>
              </a:rPr>
              <a:t>Объем</a:t>
            </a:r>
          </a:p>
          <a:p>
            <a:r>
              <a:rPr lang="ru-RU" altLang="ko-KR" b="1">
                <a:solidFill>
                  <a:schemeClr val="bg2"/>
                </a:solidFill>
              </a:rPr>
              <a:t>от 20 до 100 млн рублей</a:t>
            </a:r>
          </a:p>
          <a:p>
            <a:r>
              <a:rPr lang="ru-RU" altLang="ko-KR" b="1">
                <a:solidFill>
                  <a:schemeClr val="bg2"/>
                </a:solidFill>
              </a:rPr>
              <a:t>до 50% бюджета проекта</a:t>
            </a:r>
            <a:endParaRPr lang="en-US" altLang="ko-KR" b="1">
              <a:solidFill>
                <a:schemeClr val="bg2"/>
              </a:solidFill>
              <a:ea typeface="Gulim" panose="020B0600000101010101" pitchFamily="34" charset="-127"/>
            </a:endParaRPr>
          </a:p>
        </p:txBody>
      </p:sp>
      <p:sp>
        <p:nvSpPr>
          <p:cNvPr id="8206" name="Прямоугольник 16"/>
          <p:cNvSpPr>
            <a:spLocks noChangeArrowheads="1"/>
          </p:cNvSpPr>
          <p:nvPr/>
        </p:nvSpPr>
        <p:spPr bwMode="auto">
          <a:xfrm>
            <a:off x="3529013" y="627063"/>
            <a:ext cx="457200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ru-RU" altLang="ru-RU" b="1" dirty="0"/>
              <a:t>Внедрение инноваций, создание новых производств, техническое перевооружение, и</a:t>
            </a:r>
            <a:r>
              <a:rPr lang="ru-RU" altLang="ko-KR" b="1" dirty="0"/>
              <a:t>мпортозамещение, экспорт</a:t>
            </a:r>
            <a:endParaRPr lang="en-US" altLang="ko-KR" b="1" dirty="0">
              <a:ea typeface="Gulim" panose="020B0600000101010101" pitchFamily="34" charset="-127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flipV="1">
            <a:off x="3419475" y="1347788"/>
            <a:ext cx="215900" cy="144462"/>
          </a:xfrm>
          <a:prstGeom prst="line">
            <a:avLst/>
          </a:prstGeom>
          <a:ln w="15875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3635375" y="1347788"/>
            <a:ext cx="3816350" cy="0"/>
          </a:xfrm>
          <a:prstGeom prst="line">
            <a:avLst/>
          </a:prstGeom>
          <a:ln w="15875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4140200" y="1851025"/>
            <a:ext cx="215900" cy="144463"/>
          </a:xfrm>
          <a:prstGeom prst="line">
            <a:avLst/>
          </a:prstGeom>
          <a:ln w="15875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4356100" y="1851025"/>
            <a:ext cx="1728788" cy="0"/>
          </a:xfrm>
          <a:prstGeom prst="line">
            <a:avLst/>
          </a:prstGeom>
          <a:ln w="15875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3995738" y="2932113"/>
            <a:ext cx="360362" cy="287337"/>
          </a:xfrm>
          <a:prstGeom prst="line">
            <a:avLst/>
          </a:prstGeom>
          <a:ln w="15875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4356100" y="2932113"/>
            <a:ext cx="1800225" cy="0"/>
          </a:xfrm>
          <a:prstGeom prst="line">
            <a:avLst/>
          </a:prstGeom>
          <a:ln w="15875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3348038" y="4084638"/>
            <a:ext cx="360362" cy="287337"/>
          </a:xfrm>
          <a:prstGeom prst="line">
            <a:avLst/>
          </a:prstGeom>
          <a:ln w="15875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3708400" y="4371975"/>
            <a:ext cx="3816350" cy="0"/>
          </a:xfrm>
          <a:prstGeom prst="line">
            <a:avLst/>
          </a:prstGeom>
          <a:ln w="15875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15" name="TextBox 24"/>
          <p:cNvSpPr txBox="1">
            <a:spLocks noChangeArrowheads="1"/>
          </p:cNvSpPr>
          <p:nvPr/>
        </p:nvSpPr>
        <p:spPr bwMode="auto">
          <a:xfrm>
            <a:off x="8604250" y="4784725"/>
            <a:ext cx="215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ru-RU" altLang="ru-RU" b="1"/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250825" y="268288"/>
            <a:ext cx="8569325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/>
          <p:cNvCxnSpPr/>
          <p:nvPr/>
        </p:nvCxnSpPr>
        <p:spPr>
          <a:xfrm>
            <a:off x="250825" y="4803775"/>
            <a:ext cx="8569325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모서리가 둥근 직사각형 4"/>
          <p:cNvSpPr/>
          <p:nvPr/>
        </p:nvSpPr>
        <p:spPr>
          <a:xfrm>
            <a:off x="1775070" y="963201"/>
            <a:ext cx="3300986" cy="1464533"/>
          </a:xfrm>
          <a:prstGeom prst="roundRect">
            <a:avLst>
              <a:gd name="adj" fmla="val 7000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/>
          </a:scene3d>
          <a:sp3d prstMaterial="plastic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kern="0">
              <a:cs typeface="Arial" pitchFamily="34" charset="0"/>
              <a:sym typeface="Arial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520950" y="1323975"/>
            <a:ext cx="2555875" cy="722313"/>
          </a:xfrm>
          <a:prstGeom prst="rect">
            <a:avLst/>
          </a:prstGeom>
        </p:spPr>
        <p:txBody>
          <a:bodyPr>
            <a:spAutoFit/>
          </a:bodyPr>
          <a:lstStyle>
            <a:lvl1pPr defTabSz="8890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defTabSz="8890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defTabSz="8890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defTabSz="8890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defTabSz="8890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8890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8890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8890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8890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>
              <a:spcAft>
                <a:spcPct val="35000"/>
              </a:spcAft>
            </a:pPr>
            <a:r>
              <a:rPr lang="ru-RU" altLang="ru-RU" sz="2000" b="1">
                <a:solidFill>
                  <a:schemeClr val="bg2"/>
                </a:solidFill>
              </a:rPr>
              <a:t>930 млн рублей</a:t>
            </a:r>
          </a:p>
          <a:p>
            <a:pPr>
              <a:spcAft>
                <a:spcPct val="35000"/>
              </a:spcAft>
            </a:pPr>
            <a:r>
              <a:rPr lang="ru-RU" altLang="ru-RU" b="1">
                <a:solidFill>
                  <a:schemeClr val="bg2"/>
                </a:solidFill>
              </a:rPr>
              <a:t>общий объем поддержки</a:t>
            </a:r>
          </a:p>
        </p:txBody>
      </p:sp>
      <p:pic>
        <p:nvPicPr>
          <p:cNvPr id="9221" name="Picture 3" descr="C:\Users\DembitskiyMN\Desktop\regnum_picture_14538226742391_norm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323975"/>
            <a:ext cx="72072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5219700" y="1008063"/>
            <a:ext cx="2628900" cy="555625"/>
          </a:xfrm>
          <a:prstGeom prst="rect">
            <a:avLst/>
          </a:prstGeom>
        </p:spPr>
        <p:txBody>
          <a:bodyPr>
            <a:spAutoFit/>
          </a:bodyPr>
          <a:lstStyle>
            <a:lvl1pPr defTabSz="10668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defTabSz="10668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defTabSz="10668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defTabSz="10668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defTabSz="10668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10668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10668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10668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10668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35000"/>
              </a:spcAft>
            </a:pPr>
            <a:r>
              <a:rPr lang="ru-RU" altLang="ru-RU" b="1"/>
              <a:t>279 млн рублей</a:t>
            </a:r>
          </a:p>
          <a:p>
            <a:pPr>
              <a:lnSpc>
                <a:spcPct val="90000"/>
              </a:lnSpc>
              <a:spcAft>
                <a:spcPct val="35000"/>
              </a:spcAft>
            </a:pPr>
            <a:r>
              <a:rPr lang="ru-RU" altLang="ru-RU"/>
              <a:t>Региональный бюджет (30%)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5219700" y="1851025"/>
            <a:ext cx="2665413" cy="555625"/>
          </a:xfrm>
          <a:prstGeom prst="rect">
            <a:avLst/>
          </a:prstGeom>
        </p:spPr>
        <p:txBody>
          <a:bodyPr>
            <a:spAutoFit/>
          </a:bodyPr>
          <a:lstStyle>
            <a:lvl1pPr defTabSz="11112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defTabSz="11112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defTabSz="11112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defTabSz="11112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defTabSz="11112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111125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111125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111125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111125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35000"/>
              </a:spcAft>
            </a:pPr>
            <a:r>
              <a:rPr lang="ru-RU" altLang="ru-RU" b="1"/>
              <a:t>651 млн рублей</a:t>
            </a:r>
          </a:p>
          <a:p>
            <a:pPr>
              <a:lnSpc>
                <a:spcPct val="90000"/>
              </a:lnSpc>
              <a:spcAft>
                <a:spcPct val="35000"/>
              </a:spcAft>
            </a:pPr>
            <a:r>
              <a:rPr lang="ru-RU" altLang="ru-RU"/>
              <a:t>Федеральный бюджет (70%)</a:t>
            </a:r>
          </a:p>
        </p:txBody>
      </p:sp>
      <p:pic>
        <p:nvPicPr>
          <p:cNvPr id="9224" name="Picture 7" descr="C:\Users\DembitskiyMN\Desktop\no-translate-detected_318-50596 копия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508375"/>
            <a:ext cx="8636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Picture 3" descr="C:\Users\DembitskiyMN\Desktop\plainicon.com-48523-256px-08c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3508375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6" name="Picture 6" descr="C:\Users\DembitskiyMN\Desktop\post-771161-1426455141 копия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3435350"/>
            <a:ext cx="8636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Прямоугольник 40"/>
          <p:cNvSpPr/>
          <p:nvPr/>
        </p:nvSpPr>
        <p:spPr>
          <a:xfrm>
            <a:off x="1476375" y="3508375"/>
            <a:ext cx="1852613" cy="889474"/>
          </a:xfrm>
          <a:prstGeom prst="rect">
            <a:avLst/>
          </a:prstGeom>
        </p:spPr>
        <p:txBody>
          <a:bodyPr wrap="square">
            <a:spAutoFit/>
          </a:bodyPr>
          <a:lstStyle>
            <a:lvl1pPr defTabSz="10668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defTabSz="10668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defTabSz="10668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defTabSz="10668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defTabSz="10668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10668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10668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10668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10668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>
              <a:spcAft>
                <a:spcPct val="35000"/>
              </a:spcAft>
            </a:pPr>
            <a:r>
              <a:rPr lang="ru-RU" altLang="ru-RU" b="1" dirty="0"/>
              <a:t>1 860 млн рублей</a:t>
            </a:r>
          </a:p>
          <a:p>
            <a:pPr>
              <a:spcAft>
                <a:spcPct val="35000"/>
              </a:spcAft>
            </a:pPr>
            <a:r>
              <a:rPr lang="ru-RU" altLang="ru-RU" dirty="0"/>
              <a:t>Инвестиции </a:t>
            </a:r>
          </a:p>
          <a:p>
            <a:pPr>
              <a:spcAft>
                <a:spcPct val="35000"/>
              </a:spcAft>
            </a:pPr>
            <a:r>
              <a:rPr lang="ru-RU" altLang="ru-RU" dirty="0"/>
              <a:t>в основной капитал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4356100" y="3508375"/>
            <a:ext cx="1709738" cy="823913"/>
          </a:xfrm>
          <a:prstGeom prst="rect">
            <a:avLst/>
          </a:prstGeom>
        </p:spPr>
        <p:txBody>
          <a:bodyPr>
            <a:spAutoFit/>
          </a:bodyPr>
          <a:lstStyle>
            <a:lvl1pPr defTabSz="10668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defTabSz="10668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defTabSz="10668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defTabSz="10668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defTabSz="10668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10668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10668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10668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10668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35000"/>
              </a:spcAft>
            </a:pPr>
            <a:r>
              <a:rPr lang="ru-RU" altLang="ru-RU" b="1" dirty="0"/>
              <a:t>103 млн рублей</a:t>
            </a:r>
          </a:p>
          <a:p>
            <a:pPr>
              <a:lnSpc>
                <a:spcPct val="90000"/>
              </a:lnSpc>
              <a:spcAft>
                <a:spcPct val="35000"/>
              </a:spcAft>
            </a:pPr>
            <a:r>
              <a:rPr lang="ru-RU" altLang="ru-RU" dirty="0"/>
              <a:t>Дополнительные </a:t>
            </a:r>
          </a:p>
          <a:p>
            <a:pPr>
              <a:lnSpc>
                <a:spcPct val="90000"/>
              </a:lnSpc>
              <a:spcAft>
                <a:spcPct val="35000"/>
              </a:spcAft>
            </a:pPr>
            <a:r>
              <a:rPr lang="ru-RU" altLang="ru-RU" dirty="0"/>
              <a:t>налоги в бюджет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7308850" y="3560763"/>
            <a:ext cx="1439863" cy="52387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ru-RU" altLang="ru-RU" b="1" dirty="0"/>
              <a:t>170 новых</a:t>
            </a:r>
          </a:p>
          <a:p>
            <a:r>
              <a:rPr lang="ru-RU" altLang="ru-RU" b="1" dirty="0"/>
              <a:t>рабочих мест</a:t>
            </a:r>
          </a:p>
        </p:txBody>
      </p:sp>
      <p:grpSp>
        <p:nvGrpSpPr>
          <p:cNvPr id="49" name="그룹 27"/>
          <p:cNvGrpSpPr/>
          <p:nvPr/>
        </p:nvGrpSpPr>
        <p:grpSpPr>
          <a:xfrm rot="5400000">
            <a:off x="1790691" y="2589752"/>
            <a:ext cx="675075" cy="729081"/>
            <a:chOff x="1016605" y="5229200"/>
            <a:chExt cx="900100" cy="540060"/>
          </a:xfrm>
          <a:solidFill>
            <a:schemeClr val="accent6">
              <a:lumMod val="75000"/>
              <a:alpha val="80000"/>
            </a:schemeClr>
          </a:solidFill>
        </p:grpSpPr>
        <p:sp>
          <p:nvSpPr>
            <p:cNvPr id="50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000" kern="0">
                <a:solidFill>
                  <a:schemeClr val="tx1"/>
                </a:solidFill>
                <a:cs typeface="Arial" pitchFamily="34" charset="0"/>
                <a:sym typeface="Arial"/>
              </a:endParaRPr>
            </a:p>
          </p:txBody>
        </p:sp>
        <p:sp>
          <p:nvSpPr>
            <p:cNvPr id="51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000" kern="0">
                <a:solidFill>
                  <a:schemeClr val="tx1"/>
                </a:solidFill>
                <a:cs typeface="Arial" pitchFamily="34" charset="0"/>
                <a:sym typeface="Arial"/>
              </a:endParaRPr>
            </a:p>
          </p:txBody>
        </p:sp>
      </p:grpSp>
      <p:cxnSp>
        <p:nvCxnSpPr>
          <p:cNvPr id="53" name="Прямая соединительная линия 52"/>
          <p:cNvCxnSpPr/>
          <p:nvPr/>
        </p:nvCxnSpPr>
        <p:spPr>
          <a:xfrm>
            <a:off x="3348038" y="3579813"/>
            <a:ext cx="0" cy="720725"/>
          </a:xfrm>
          <a:prstGeom prst="line">
            <a:avLst/>
          </a:prstGeom>
          <a:ln w="25400">
            <a:solidFill>
              <a:schemeClr val="accent6">
                <a:lumMod val="75000"/>
                <a:alpha val="7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6084888" y="3579813"/>
            <a:ext cx="0" cy="720725"/>
          </a:xfrm>
          <a:prstGeom prst="line">
            <a:avLst/>
          </a:prstGeom>
          <a:ln w="25400">
            <a:solidFill>
              <a:schemeClr val="accent6">
                <a:lumMod val="75000"/>
                <a:alpha val="7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33" name="TextBox 54"/>
          <p:cNvSpPr txBox="1">
            <a:spLocks noChangeArrowheads="1"/>
          </p:cNvSpPr>
          <p:nvPr/>
        </p:nvSpPr>
        <p:spPr bwMode="auto">
          <a:xfrm>
            <a:off x="468313" y="411163"/>
            <a:ext cx="5472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ru-RU" altLang="ru-RU" sz="1800" b="1" dirty="0"/>
              <a:t>СОВМЕСТНОЕ ФИНАНСИРОВАНИЕ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323850" y="411163"/>
            <a:ext cx="144463" cy="36036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ym typeface="Arial"/>
            </a:endParaRPr>
          </a:p>
        </p:txBody>
      </p:sp>
      <p:sp>
        <p:nvSpPr>
          <p:cNvPr id="9235" name="TextBox 21"/>
          <p:cNvSpPr txBox="1">
            <a:spLocks noChangeArrowheads="1"/>
          </p:cNvSpPr>
          <p:nvPr/>
        </p:nvSpPr>
        <p:spPr bwMode="auto">
          <a:xfrm>
            <a:off x="8604250" y="4784725"/>
            <a:ext cx="215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ru-RU" altLang="ru-RU" b="1"/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모서리가 둥근 직사각형 4"/>
          <p:cNvSpPr/>
          <p:nvPr/>
        </p:nvSpPr>
        <p:spPr>
          <a:xfrm rot="5400000">
            <a:off x="1894213" y="1793153"/>
            <a:ext cx="3156495" cy="1977386"/>
          </a:xfrm>
          <a:prstGeom prst="roundRect">
            <a:avLst>
              <a:gd name="adj" fmla="val 7000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/>
          </a:scene3d>
          <a:sp3d prstMaterial="plastic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kern="0">
              <a:cs typeface="Arial" pitchFamily="34" charset="0"/>
              <a:sym typeface="Arial"/>
            </a:endParaRPr>
          </a:p>
        </p:txBody>
      </p:sp>
      <p:sp>
        <p:nvSpPr>
          <p:cNvPr id="10242" name="Shape 161"/>
          <p:cNvSpPr>
            <a:spLocks noChangeArrowheads="1"/>
          </p:cNvSpPr>
          <p:nvPr/>
        </p:nvSpPr>
        <p:spPr bwMode="auto">
          <a:xfrm>
            <a:off x="2843213" y="1408113"/>
            <a:ext cx="1304925" cy="1304925"/>
          </a:xfrm>
          <a:prstGeom prst="ellipse">
            <a:avLst/>
          </a:prstGeom>
          <a:solidFill>
            <a:schemeClr val="bg1">
              <a:alpha val="7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250825" y="268288"/>
            <a:ext cx="8569325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/>
          <p:cNvCxnSpPr/>
          <p:nvPr/>
        </p:nvCxnSpPr>
        <p:spPr>
          <a:xfrm>
            <a:off x="250825" y="4803775"/>
            <a:ext cx="8569325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모서리가 둥근 직사각형 4"/>
          <p:cNvSpPr/>
          <p:nvPr/>
        </p:nvSpPr>
        <p:spPr>
          <a:xfrm rot="5400000">
            <a:off x="-266026" y="1793154"/>
            <a:ext cx="3156495" cy="1977386"/>
          </a:xfrm>
          <a:prstGeom prst="roundRect">
            <a:avLst>
              <a:gd name="adj" fmla="val 7000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/>
          </a:scene3d>
          <a:sp3d prstMaterial="plastic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kern="0">
              <a:cs typeface="Arial" pitchFamily="34" charset="0"/>
              <a:sym typeface="Arial"/>
            </a:endParaRPr>
          </a:p>
        </p:txBody>
      </p:sp>
      <p:sp>
        <p:nvSpPr>
          <p:cNvPr id="22" name="모서리가 둥근 직사각형 4"/>
          <p:cNvSpPr/>
          <p:nvPr/>
        </p:nvSpPr>
        <p:spPr>
          <a:xfrm rot="5400000">
            <a:off x="4045658" y="1793152"/>
            <a:ext cx="3156494" cy="1977386"/>
          </a:xfrm>
          <a:prstGeom prst="roundRect">
            <a:avLst>
              <a:gd name="adj" fmla="val 7000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/>
          </a:scene3d>
          <a:sp3d prstMaterial="plastic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kern="0">
              <a:cs typeface="Arial" pitchFamily="34" charset="0"/>
              <a:sym typeface="Arial"/>
            </a:endParaRPr>
          </a:p>
        </p:txBody>
      </p:sp>
      <p:sp>
        <p:nvSpPr>
          <p:cNvPr id="23" name="모서리가 둥근 직사각형 4"/>
          <p:cNvSpPr/>
          <p:nvPr/>
        </p:nvSpPr>
        <p:spPr>
          <a:xfrm rot="5400000">
            <a:off x="6205897" y="1793154"/>
            <a:ext cx="3156495" cy="1977386"/>
          </a:xfrm>
          <a:prstGeom prst="roundRect">
            <a:avLst>
              <a:gd name="adj" fmla="val 7000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/>
          </a:scene3d>
          <a:sp3d prstMaterial="plastic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kern="0">
              <a:cs typeface="Arial" pitchFamily="34" charset="0"/>
              <a:sym typeface="Arial"/>
            </a:endParaRPr>
          </a:p>
        </p:txBody>
      </p:sp>
      <p:sp>
        <p:nvSpPr>
          <p:cNvPr id="10248" name="Shape 161"/>
          <p:cNvSpPr>
            <a:spLocks noChangeArrowheads="1"/>
          </p:cNvSpPr>
          <p:nvPr/>
        </p:nvSpPr>
        <p:spPr bwMode="auto">
          <a:xfrm>
            <a:off x="684213" y="1398588"/>
            <a:ext cx="1304925" cy="1304925"/>
          </a:xfrm>
          <a:prstGeom prst="ellipse">
            <a:avLst/>
          </a:prstGeom>
          <a:solidFill>
            <a:schemeClr val="bg1">
              <a:alpha val="7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sp>
        <p:nvSpPr>
          <p:cNvPr id="10249" name="TextBox 46"/>
          <p:cNvSpPr txBox="1">
            <a:spLocks noChangeArrowheads="1"/>
          </p:cNvSpPr>
          <p:nvPr/>
        </p:nvSpPr>
        <p:spPr bwMode="auto">
          <a:xfrm>
            <a:off x="2987675" y="3536950"/>
            <a:ext cx="15208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endParaRPr lang="en-US" altLang="ko-KR" sz="1000">
              <a:solidFill>
                <a:schemeClr val="bg2"/>
              </a:solidFill>
              <a:ea typeface="Gulim" panose="020B0600000101010101" pitchFamily="34" charset="-127"/>
            </a:endParaRPr>
          </a:p>
        </p:txBody>
      </p:sp>
      <p:pic>
        <p:nvPicPr>
          <p:cNvPr id="59" name="Объект 5" descr="Тенденция к повышению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7584" y="1551778"/>
            <a:ext cx="983405" cy="983405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/>
        </p:spPr>
      </p:pic>
      <p:pic>
        <p:nvPicPr>
          <p:cNvPr id="60" name="Рисунок 59" descr="Спутниковая тарелка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59832" y="1623786"/>
            <a:ext cx="843437" cy="858762"/>
          </a:xfrm>
          <a:prstGeom prst="rect">
            <a:avLst/>
          </a:prstGeom>
          <a:scene3d>
            <a:camera prst="orthographicFront"/>
            <a:lightRig rig="threePt" dir="t"/>
          </a:scene3d>
          <a:sp3d/>
        </p:spPr>
      </p:pic>
      <p:sp>
        <p:nvSpPr>
          <p:cNvPr id="10252" name="Shape 161"/>
          <p:cNvSpPr>
            <a:spLocks noChangeArrowheads="1"/>
          </p:cNvSpPr>
          <p:nvPr/>
        </p:nvSpPr>
        <p:spPr bwMode="auto">
          <a:xfrm>
            <a:off x="5003800" y="1408113"/>
            <a:ext cx="1304925" cy="1304925"/>
          </a:xfrm>
          <a:prstGeom prst="ellipse">
            <a:avLst/>
          </a:prstGeom>
          <a:solidFill>
            <a:schemeClr val="bg1">
              <a:alpha val="7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pic>
        <p:nvPicPr>
          <p:cNvPr id="10253" name="Picture 3" descr="C:\Users\DembitskiyMN\Desktop\regnum_picture_14538226742391_norma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695450"/>
            <a:ext cx="719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4" name="Shape 161"/>
          <p:cNvSpPr>
            <a:spLocks noChangeArrowheads="1"/>
          </p:cNvSpPr>
          <p:nvPr/>
        </p:nvSpPr>
        <p:spPr bwMode="auto">
          <a:xfrm>
            <a:off x="7227888" y="1398588"/>
            <a:ext cx="1304925" cy="1304925"/>
          </a:xfrm>
          <a:prstGeom prst="ellipse">
            <a:avLst/>
          </a:prstGeom>
          <a:solidFill>
            <a:schemeClr val="bg1">
              <a:alpha val="7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pic>
        <p:nvPicPr>
          <p:cNvPr id="61" name="Рисунок 60" descr="Весы правосудия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452320" y="1551778"/>
            <a:ext cx="937597" cy="937597"/>
          </a:xfrm>
          <a:prstGeom prst="rect">
            <a:avLst/>
          </a:prstGeom>
          <a:scene3d>
            <a:camera prst="orthographicFront"/>
            <a:lightRig rig="threePt" dir="t"/>
          </a:scene3d>
          <a:sp3d/>
        </p:spPr>
      </p:pic>
      <p:sp>
        <p:nvSpPr>
          <p:cNvPr id="66" name="Прямоугольник 65"/>
          <p:cNvSpPr/>
          <p:nvPr/>
        </p:nvSpPr>
        <p:spPr>
          <a:xfrm>
            <a:off x="395288" y="2867025"/>
            <a:ext cx="2016125" cy="1276350"/>
          </a:xfrm>
          <a:prstGeom prst="rect">
            <a:avLst/>
          </a:prstGeom>
        </p:spPr>
        <p:txBody>
          <a:bodyPr>
            <a:spAutoFit/>
          </a:bodyPr>
          <a:lstStyle>
            <a:lvl1pPr marL="171450" indent="-1714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ru-RU" altLang="ko-KR" sz="1100" b="1">
                <a:latin typeface="Calibri" panose="020F0502020204030204" pitchFamily="34" charset="0"/>
              </a:rPr>
              <a:t>Рыночная перспективность</a:t>
            </a:r>
          </a:p>
          <a:p>
            <a:r>
              <a:rPr lang="ru-RU" altLang="ko-KR" sz="1100" b="1">
                <a:latin typeface="Calibri" panose="020F0502020204030204" pitchFamily="34" charset="0"/>
              </a:rPr>
              <a:t>проекта</a:t>
            </a:r>
          </a:p>
          <a:p>
            <a:endParaRPr lang="ru-RU" altLang="ko-KR" sz="1100" b="1">
              <a:latin typeface="Calibri" panose="020F0502020204030204" pitchFamily="34" charset="0"/>
            </a:endParaRPr>
          </a:p>
          <a:p>
            <a:r>
              <a:rPr lang="ru-RU" altLang="ko-KR" sz="1100" b="1">
                <a:latin typeface="Calibri" panose="020F0502020204030204" pitchFamily="34" charset="0"/>
              </a:rPr>
              <a:t>Потенциал</a:t>
            </a:r>
          </a:p>
          <a:p>
            <a:r>
              <a:rPr lang="ru-RU" altLang="ko-KR" sz="1100" b="1">
                <a:latin typeface="Calibri" panose="020F0502020204030204" pitchFamily="34" charset="0"/>
              </a:rPr>
              <a:t>импортозамещения</a:t>
            </a:r>
          </a:p>
          <a:p>
            <a:endParaRPr lang="ru-RU" altLang="ko-KR" sz="1100" b="1">
              <a:latin typeface="Calibri" panose="020F0502020204030204" pitchFamily="34" charset="0"/>
            </a:endParaRPr>
          </a:p>
          <a:p>
            <a:r>
              <a:rPr lang="ru-RU" altLang="ko-KR" sz="1100" b="1">
                <a:latin typeface="Calibri" panose="020F0502020204030204" pitchFamily="34" charset="0"/>
              </a:rPr>
              <a:t>Экспортный потенциал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2555875" y="2892425"/>
            <a:ext cx="2070100" cy="1108075"/>
          </a:xfrm>
          <a:prstGeom prst="rect">
            <a:avLst/>
          </a:prstGeom>
        </p:spPr>
        <p:txBody>
          <a:bodyPr>
            <a:spAutoFit/>
          </a:bodyPr>
          <a:lstStyle>
            <a:lvl1pPr marL="171450" indent="-1714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ru-RU" altLang="ko-KR" sz="1100" b="1">
                <a:latin typeface="Calibri" panose="020F0502020204030204" pitchFamily="34" charset="0"/>
              </a:rPr>
              <a:t>Научно-техническая</a:t>
            </a:r>
          </a:p>
          <a:p>
            <a:r>
              <a:rPr lang="ru-RU" altLang="ko-KR" sz="1100" b="1">
                <a:latin typeface="Calibri" panose="020F0502020204030204" pitchFamily="34" charset="0"/>
              </a:rPr>
              <a:t>перспективность</a:t>
            </a:r>
          </a:p>
          <a:p>
            <a:endParaRPr lang="ru-RU" altLang="ko-KR" sz="1100" b="1">
              <a:latin typeface="Calibri" panose="020F0502020204030204" pitchFamily="34" charset="0"/>
            </a:endParaRPr>
          </a:p>
          <a:p>
            <a:r>
              <a:rPr lang="ru-RU" altLang="ko-KR" sz="1100" b="1">
                <a:latin typeface="Calibri" panose="020F0502020204030204" pitchFamily="34" charset="0"/>
              </a:rPr>
              <a:t>Соответствие принципам</a:t>
            </a:r>
          </a:p>
          <a:p>
            <a:r>
              <a:rPr lang="ru-RU" altLang="ko-KR" sz="1100" b="1">
                <a:latin typeface="Calibri" panose="020F0502020204030204" pitchFamily="34" charset="0"/>
              </a:rPr>
              <a:t>наилучших доступных</a:t>
            </a:r>
          </a:p>
          <a:p>
            <a:r>
              <a:rPr lang="ru-RU" altLang="ko-KR" sz="1100" b="1">
                <a:latin typeface="Calibri" panose="020F0502020204030204" pitchFamily="34" charset="0"/>
              </a:rPr>
              <a:t>технологий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4716463" y="2919413"/>
            <a:ext cx="1925637" cy="1108075"/>
          </a:xfrm>
          <a:prstGeom prst="rect">
            <a:avLst/>
          </a:prstGeom>
        </p:spPr>
        <p:txBody>
          <a:bodyPr>
            <a:spAutoFit/>
          </a:bodyPr>
          <a:lstStyle>
            <a:lvl1pPr marL="171450" indent="-1714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ru-RU" altLang="ko-KR" sz="1100" b="1">
                <a:latin typeface="Calibri" panose="020F0502020204030204" pitchFamily="34" charset="0"/>
              </a:rPr>
              <a:t>Финансово-экономическая</a:t>
            </a:r>
          </a:p>
          <a:p>
            <a:r>
              <a:rPr lang="ru-RU" altLang="ko-KR" sz="1100" b="1">
                <a:latin typeface="Calibri" panose="020F0502020204030204" pitchFamily="34" charset="0"/>
              </a:rPr>
              <a:t>эффективность и</a:t>
            </a:r>
          </a:p>
          <a:p>
            <a:r>
              <a:rPr lang="ru-RU" altLang="ko-KR" sz="1100" b="1">
                <a:latin typeface="Calibri" panose="020F0502020204030204" pitchFamily="34" charset="0"/>
              </a:rPr>
              <a:t>устойчивость проекта</a:t>
            </a:r>
          </a:p>
          <a:p>
            <a:endParaRPr lang="ru-RU" altLang="ko-KR" sz="1100" b="1">
              <a:latin typeface="Calibri" panose="020F0502020204030204" pitchFamily="34" charset="0"/>
            </a:endParaRPr>
          </a:p>
          <a:p>
            <a:r>
              <a:rPr lang="ru-RU" altLang="ko-KR" sz="1100" b="1">
                <a:latin typeface="Calibri" panose="020F0502020204030204" pitchFamily="34" charset="0"/>
              </a:rPr>
              <a:t>Финансовая устойчивость</a:t>
            </a:r>
          </a:p>
          <a:p>
            <a:r>
              <a:rPr lang="ru-RU" altLang="ko-KR" sz="1100" b="1">
                <a:latin typeface="Calibri" panose="020F0502020204030204" pitchFamily="34" charset="0"/>
              </a:rPr>
              <a:t>Заявителя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6894513" y="2919413"/>
            <a:ext cx="1998662" cy="1108075"/>
          </a:xfrm>
          <a:prstGeom prst="rect">
            <a:avLst/>
          </a:prstGeom>
        </p:spPr>
        <p:txBody>
          <a:bodyPr>
            <a:spAutoFit/>
          </a:bodyPr>
          <a:lstStyle>
            <a:lvl1pPr marL="171450" indent="-1714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ru-RU" altLang="ko-KR" sz="1100" b="1">
                <a:latin typeface="Calibri" panose="020F0502020204030204" pitchFamily="34" charset="0"/>
              </a:rPr>
              <a:t>Юридическая</a:t>
            </a:r>
          </a:p>
          <a:p>
            <a:r>
              <a:rPr lang="ru-RU" altLang="ko-KR" sz="1100" b="1">
                <a:latin typeface="Calibri" panose="020F0502020204030204" pitchFamily="34" charset="0"/>
              </a:rPr>
              <a:t>состоятельность Заявителя</a:t>
            </a:r>
          </a:p>
          <a:p>
            <a:r>
              <a:rPr lang="ru-RU" altLang="ko-KR" sz="1100" b="1">
                <a:latin typeface="Calibri" panose="020F0502020204030204" pitchFamily="34" charset="0"/>
              </a:rPr>
              <a:t>и участников проекта</a:t>
            </a:r>
          </a:p>
          <a:p>
            <a:endParaRPr lang="ru-RU" altLang="ko-KR" sz="1100" b="1">
              <a:latin typeface="Calibri" panose="020F0502020204030204" pitchFamily="34" charset="0"/>
            </a:endParaRPr>
          </a:p>
          <a:p>
            <a:r>
              <a:rPr lang="ru-RU" altLang="ko-KR" sz="1100" b="1">
                <a:latin typeface="Calibri" panose="020F0502020204030204" pitchFamily="34" charset="0"/>
              </a:rPr>
              <a:t>Прозрачность схемы</a:t>
            </a:r>
          </a:p>
          <a:p>
            <a:r>
              <a:rPr lang="ru-RU" altLang="ko-KR" sz="1100" b="1">
                <a:latin typeface="Calibri" panose="020F0502020204030204" pitchFamily="34" charset="0"/>
              </a:rPr>
              <a:t>реализации проекта</a:t>
            </a:r>
          </a:p>
        </p:txBody>
      </p:sp>
      <p:sp>
        <p:nvSpPr>
          <p:cNvPr id="10260" name="TextBox 69"/>
          <p:cNvSpPr txBox="1">
            <a:spLocks noChangeArrowheads="1"/>
          </p:cNvSpPr>
          <p:nvPr/>
        </p:nvSpPr>
        <p:spPr bwMode="auto">
          <a:xfrm>
            <a:off x="468313" y="411163"/>
            <a:ext cx="5472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ru-RU" altLang="ru-RU" sz="1800" b="1"/>
              <a:t>КРИТЕРИИ ОТБОРА ПРОЕКТОВ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323850" y="411163"/>
            <a:ext cx="144463" cy="36036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ym typeface="Arial"/>
            </a:endParaRPr>
          </a:p>
        </p:txBody>
      </p:sp>
      <p:sp>
        <p:nvSpPr>
          <p:cNvPr id="10262" name="TextBox 24"/>
          <p:cNvSpPr txBox="1">
            <a:spLocks noChangeArrowheads="1"/>
          </p:cNvSpPr>
          <p:nvPr/>
        </p:nvSpPr>
        <p:spPr bwMode="auto">
          <a:xfrm>
            <a:off x="8604250" y="4784725"/>
            <a:ext cx="215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ru-RU" altLang="ru-RU" b="1"/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250825" y="268288"/>
            <a:ext cx="8569325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/>
          <p:cNvCxnSpPr/>
          <p:nvPr/>
        </p:nvCxnSpPr>
        <p:spPr>
          <a:xfrm>
            <a:off x="250825" y="4803775"/>
            <a:ext cx="8569325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60" name="TextBox 69"/>
          <p:cNvSpPr txBox="1">
            <a:spLocks noChangeArrowheads="1"/>
          </p:cNvSpPr>
          <p:nvPr/>
        </p:nvSpPr>
        <p:spPr bwMode="auto">
          <a:xfrm>
            <a:off x="468313" y="411163"/>
            <a:ext cx="5472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ЦЕЛЕВОЕ ИСПОЛЬЗОВАНИЕ ЗАЙМОВ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323850" y="411163"/>
            <a:ext cx="144463" cy="36036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0262" name="TextBox 24"/>
          <p:cNvSpPr txBox="1">
            <a:spLocks noChangeArrowheads="1"/>
          </p:cNvSpPr>
          <p:nvPr/>
        </p:nvSpPr>
        <p:spPr bwMode="auto">
          <a:xfrm>
            <a:off x="8604250" y="4784725"/>
            <a:ext cx="215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b="1" dirty="0"/>
              <a:t>5</a:t>
            </a:r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5" name="모서리가 둥근 직사각형 4"/>
          <p:cNvSpPr/>
          <p:nvPr/>
        </p:nvSpPr>
        <p:spPr>
          <a:xfrm rot="5400000">
            <a:off x="1849707" y="1269393"/>
            <a:ext cx="2017834" cy="1464533"/>
          </a:xfrm>
          <a:prstGeom prst="roundRect">
            <a:avLst>
              <a:gd name="adj" fmla="val 7000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/>
          </a:scene3d>
          <a:sp3d prstMaterial="plastic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  <a:sym typeface="Arial"/>
            </a:endParaRPr>
          </a:p>
        </p:txBody>
      </p:sp>
      <p:sp>
        <p:nvSpPr>
          <p:cNvPr id="26" name="모서리가 둥근 직사각형 4"/>
          <p:cNvSpPr/>
          <p:nvPr/>
        </p:nvSpPr>
        <p:spPr>
          <a:xfrm rot="5400000">
            <a:off x="3577899" y="1269392"/>
            <a:ext cx="2017834" cy="1464533"/>
          </a:xfrm>
          <a:prstGeom prst="roundRect">
            <a:avLst>
              <a:gd name="adj" fmla="val 7000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/>
          </a:scene3d>
          <a:sp3d prstMaterial="plastic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  <a:sym typeface="Arial"/>
            </a:endParaRPr>
          </a:p>
        </p:txBody>
      </p:sp>
      <p:sp>
        <p:nvSpPr>
          <p:cNvPr id="27" name="모서리가 둥근 직사각형 4"/>
          <p:cNvSpPr/>
          <p:nvPr/>
        </p:nvSpPr>
        <p:spPr>
          <a:xfrm rot="5400000">
            <a:off x="5234083" y="1269392"/>
            <a:ext cx="2017834" cy="1464533"/>
          </a:xfrm>
          <a:prstGeom prst="roundRect">
            <a:avLst>
              <a:gd name="adj" fmla="val 7000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/>
          </a:scene3d>
          <a:sp3d prstMaterial="plastic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  <a:sym typeface="Arial"/>
            </a:endParaRPr>
          </a:p>
        </p:txBody>
      </p:sp>
      <p:sp>
        <p:nvSpPr>
          <p:cNvPr id="28" name="모서리가 둥근 직사각형 4"/>
          <p:cNvSpPr/>
          <p:nvPr/>
        </p:nvSpPr>
        <p:spPr>
          <a:xfrm rot="5400000">
            <a:off x="6890267" y="1269393"/>
            <a:ext cx="2017834" cy="1464533"/>
          </a:xfrm>
          <a:prstGeom prst="roundRect">
            <a:avLst>
              <a:gd name="adj" fmla="val 7000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/>
          </a:scene3d>
          <a:sp3d prstMaterial="plastic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  <a:sym typeface="Arial"/>
            </a:endParaRPr>
          </a:p>
        </p:txBody>
      </p:sp>
      <p:sp>
        <p:nvSpPr>
          <p:cNvPr id="29" name="모서리가 둥근 직사각형 4"/>
          <p:cNvSpPr/>
          <p:nvPr/>
        </p:nvSpPr>
        <p:spPr>
          <a:xfrm rot="5400000">
            <a:off x="193522" y="1269391"/>
            <a:ext cx="2017834" cy="1464533"/>
          </a:xfrm>
          <a:prstGeom prst="roundRect">
            <a:avLst>
              <a:gd name="adj" fmla="val 7000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/>
          </a:scene3d>
          <a:sp3d prstMaterial="plastic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  <a:sym typeface="Arial"/>
            </a:endParaRPr>
          </a:p>
        </p:txBody>
      </p:sp>
      <p:sp>
        <p:nvSpPr>
          <p:cNvPr id="30" name="Shape 161"/>
          <p:cNvSpPr/>
          <p:nvPr/>
        </p:nvSpPr>
        <p:spPr>
          <a:xfrm>
            <a:off x="614189" y="1136757"/>
            <a:ext cx="1152128" cy="1152128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" name="Shape 161"/>
          <p:cNvSpPr/>
          <p:nvPr/>
        </p:nvSpPr>
        <p:spPr>
          <a:xfrm>
            <a:off x="2270373" y="1136757"/>
            <a:ext cx="1152128" cy="1152128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" name="Shape 161"/>
          <p:cNvSpPr/>
          <p:nvPr/>
        </p:nvSpPr>
        <p:spPr>
          <a:xfrm>
            <a:off x="3998565" y="1136757"/>
            <a:ext cx="1152128" cy="1152128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" name="Shape 161"/>
          <p:cNvSpPr/>
          <p:nvPr/>
        </p:nvSpPr>
        <p:spPr>
          <a:xfrm>
            <a:off x="5654749" y="1136757"/>
            <a:ext cx="1152128" cy="1152128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4" name="Shape 161"/>
          <p:cNvSpPr/>
          <p:nvPr/>
        </p:nvSpPr>
        <p:spPr>
          <a:xfrm>
            <a:off x="7310933" y="1136757"/>
            <a:ext cx="1152128" cy="1152128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5" name="Picture 2" descr="C:\Users\DembitskiyMN\Desktop\icon2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0933" y="1136757"/>
            <a:ext cx="1148457" cy="1148457"/>
          </a:xfrm>
          <a:prstGeom prst="rect">
            <a:avLst/>
          </a:prstGeom>
          <a:noFill/>
        </p:spPr>
      </p:pic>
      <p:pic>
        <p:nvPicPr>
          <p:cNvPr id="36" name="Picture 3" descr="C:\Users\DembitskiyMN\Desktop\lightbulb-312459_64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2781" y="1280773"/>
            <a:ext cx="576064" cy="851457"/>
          </a:xfrm>
          <a:prstGeom prst="rect">
            <a:avLst/>
          </a:prstGeom>
          <a:noFill/>
        </p:spPr>
      </p:pic>
      <p:pic>
        <p:nvPicPr>
          <p:cNvPr id="37" name="Picture 6" descr="C:\Users\DembitskiyMN\Desktop\post-771161-1426455141 копия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9377" y="1280773"/>
            <a:ext cx="864096" cy="864096"/>
          </a:xfrm>
          <a:prstGeom prst="rect">
            <a:avLst/>
          </a:prstGeom>
          <a:noFill/>
        </p:spPr>
      </p:pic>
      <p:pic>
        <p:nvPicPr>
          <p:cNvPr id="38" name="Picture 7" descr="C:\Users\DembitskiyMN\Desktop\no-translate-detected_318-50596 копия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14389" y="1280773"/>
            <a:ext cx="864096" cy="792088"/>
          </a:xfrm>
          <a:prstGeom prst="rect">
            <a:avLst/>
          </a:prstGeom>
          <a:noFill/>
        </p:spPr>
      </p:pic>
      <p:pic>
        <p:nvPicPr>
          <p:cNvPr id="39" name="Picture 8" descr="C:\Users\DembitskiyMN\Desktop\no-translate-detected_318-58698 копия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8205" y="1280773"/>
            <a:ext cx="864096" cy="936104"/>
          </a:xfrm>
          <a:prstGeom prst="rect">
            <a:avLst/>
          </a:prstGeom>
          <a:noFill/>
        </p:spPr>
      </p:pic>
      <p:grpSp>
        <p:nvGrpSpPr>
          <p:cNvPr id="40" name="그룹 37"/>
          <p:cNvGrpSpPr/>
          <p:nvPr/>
        </p:nvGrpSpPr>
        <p:grpSpPr>
          <a:xfrm>
            <a:off x="461377" y="2320533"/>
            <a:ext cx="1520964" cy="646331"/>
            <a:chOff x="460115" y="3362399"/>
            <a:chExt cx="1527175" cy="646331"/>
          </a:xfrm>
        </p:grpSpPr>
        <p:sp>
          <p:nvSpPr>
            <p:cNvPr id="41" name="TextBox 40"/>
            <p:cNvSpPr txBox="1"/>
            <p:nvPr/>
          </p:nvSpPr>
          <p:spPr bwMode="auto">
            <a:xfrm>
              <a:off x="460115" y="3587824"/>
              <a:ext cx="1527175" cy="2462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28600" marR="0" lvl="0" indent="-22860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  <a:sym typeface="Arial"/>
              </a:endParaRPr>
            </a:p>
          </p:txBody>
        </p:sp>
        <p:sp>
          <p:nvSpPr>
            <p:cNvPr id="42" name="TextBox 41"/>
            <p:cNvSpPr txBox="1">
              <a:spLocks noChangeArrowheads="1"/>
            </p:cNvSpPr>
            <p:nvPr/>
          </p:nvSpPr>
          <p:spPr bwMode="auto">
            <a:xfrm>
              <a:off x="529965" y="3362399"/>
              <a:ext cx="1387475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  <a:ea typeface="맑은 고딕" pitchFamily="50" charset="-127"/>
                  <a:cs typeface="Arial" pitchFamily="34" charset="0"/>
                  <a:sym typeface="Arial"/>
                </a:rPr>
                <a:t>Разработка нового продукта или технологии</a:t>
              </a:r>
              <a:endPara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맑은 고딕" pitchFamily="50" charset="-127"/>
                <a:cs typeface="Arial" pitchFamily="34" charset="0"/>
                <a:sym typeface="Arial"/>
              </a:endParaRPr>
            </a:p>
          </p:txBody>
        </p:sp>
      </p:grpSp>
      <p:grpSp>
        <p:nvGrpSpPr>
          <p:cNvPr id="43" name="그룹 38"/>
          <p:cNvGrpSpPr/>
          <p:nvPr/>
        </p:nvGrpSpPr>
        <p:grpSpPr>
          <a:xfrm>
            <a:off x="2117561" y="2465311"/>
            <a:ext cx="1520964" cy="471646"/>
            <a:chOff x="460115" y="3362399"/>
            <a:chExt cx="1527175" cy="471646"/>
          </a:xfrm>
        </p:grpSpPr>
        <p:sp>
          <p:nvSpPr>
            <p:cNvPr id="44" name="TextBox 43"/>
            <p:cNvSpPr txBox="1"/>
            <p:nvPr/>
          </p:nvSpPr>
          <p:spPr bwMode="auto">
            <a:xfrm>
              <a:off x="460115" y="3587824"/>
              <a:ext cx="1527175" cy="2462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28600" marR="0" lvl="0" indent="-22860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  <a:sym typeface="Arial"/>
              </a:endParaRPr>
            </a:p>
          </p:txBody>
        </p:sp>
        <p:sp>
          <p:nvSpPr>
            <p:cNvPr id="45" name="TextBox 44"/>
            <p:cNvSpPr txBox="1">
              <a:spLocks noChangeArrowheads="1"/>
            </p:cNvSpPr>
            <p:nvPr/>
          </p:nvSpPr>
          <p:spPr bwMode="auto">
            <a:xfrm>
              <a:off x="529965" y="3362399"/>
              <a:ext cx="13874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  <a:ea typeface="맑은 고딕" pitchFamily="50" charset="-127"/>
                  <a:cs typeface="Arial" pitchFamily="34" charset="0"/>
                  <a:sym typeface="Arial"/>
                </a:rPr>
                <a:t>Разработка ТЭО</a:t>
              </a:r>
              <a:endPara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맑은 고딕" pitchFamily="50" charset="-127"/>
                <a:cs typeface="Arial" pitchFamily="34" charset="0"/>
                <a:sym typeface="Arial"/>
              </a:endParaRPr>
            </a:p>
          </p:txBody>
        </p:sp>
      </p:grpSp>
      <p:grpSp>
        <p:nvGrpSpPr>
          <p:cNvPr id="46" name="그룹 41"/>
          <p:cNvGrpSpPr/>
          <p:nvPr/>
        </p:nvGrpSpPr>
        <p:grpSpPr>
          <a:xfrm>
            <a:off x="3845753" y="2393303"/>
            <a:ext cx="1520964" cy="471646"/>
            <a:chOff x="460115" y="3362399"/>
            <a:chExt cx="1527175" cy="471646"/>
          </a:xfrm>
        </p:grpSpPr>
        <p:sp>
          <p:nvSpPr>
            <p:cNvPr id="47" name="TextBox 46"/>
            <p:cNvSpPr txBox="1"/>
            <p:nvPr/>
          </p:nvSpPr>
          <p:spPr bwMode="auto">
            <a:xfrm>
              <a:off x="460115" y="3587824"/>
              <a:ext cx="1527175" cy="2462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28600" marR="0" lvl="0" indent="-22860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  <a:sym typeface="Arial"/>
              </a:endParaRPr>
            </a:p>
          </p:txBody>
        </p:sp>
        <p:sp>
          <p:nvSpPr>
            <p:cNvPr id="48" name="TextBox 47"/>
            <p:cNvSpPr txBox="1">
              <a:spLocks noChangeArrowheads="1"/>
            </p:cNvSpPr>
            <p:nvPr/>
          </p:nvSpPr>
          <p:spPr bwMode="auto">
            <a:xfrm>
              <a:off x="529965" y="3362399"/>
              <a:ext cx="138747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  <a:ea typeface="맑은 고딕" pitchFamily="50" charset="-127"/>
                  <a:cs typeface="Arial" pitchFamily="34" charset="0"/>
                  <a:sym typeface="Arial"/>
                </a:rPr>
                <a:t>Инжиниринговые услуги</a:t>
              </a:r>
              <a:endPara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맑은 고딕" pitchFamily="50" charset="-127"/>
                <a:cs typeface="Arial" pitchFamily="34" charset="0"/>
                <a:sym typeface="Arial"/>
              </a:endParaRPr>
            </a:p>
          </p:txBody>
        </p:sp>
      </p:grpSp>
      <p:grpSp>
        <p:nvGrpSpPr>
          <p:cNvPr id="49" name="그룹 44"/>
          <p:cNvGrpSpPr/>
          <p:nvPr/>
        </p:nvGrpSpPr>
        <p:grpSpPr>
          <a:xfrm>
            <a:off x="7158121" y="2360893"/>
            <a:ext cx="1520964" cy="471646"/>
            <a:chOff x="460115" y="3362399"/>
            <a:chExt cx="1527175" cy="471646"/>
          </a:xfrm>
        </p:grpSpPr>
        <p:sp>
          <p:nvSpPr>
            <p:cNvPr id="50" name="TextBox 49"/>
            <p:cNvSpPr txBox="1"/>
            <p:nvPr/>
          </p:nvSpPr>
          <p:spPr bwMode="auto">
            <a:xfrm>
              <a:off x="460115" y="3587824"/>
              <a:ext cx="1527175" cy="2462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28600" marR="0" lvl="0" indent="-22860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  <a:sym typeface="Arial"/>
              </a:endParaRPr>
            </a:p>
          </p:txBody>
        </p:sp>
        <p:sp>
          <p:nvSpPr>
            <p:cNvPr id="51" name="TextBox 50"/>
            <p:cNvSpPr txBox="1">
              <a:spLocks noChangeArrowheads="1"/>
            </p:cNvSpPr>
            <p:nvPr/>
          </p:nvSpPr>
          <p:spPr bwMode="auto">
            <a:xfrm>
              <a:off x="529965" y="3362399"/>
              <a:ext cx="138747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  <a:ea typeface="맑은 고딕" pitchFamily="50" charset="-127"/>
                  <a:cs typeface="Arial" pitchFamily="34" charset="0"/>
                  <a:sym typeface="Arial"/>
                </a:rPr>
                <a:t>Приобретение оборудования</a:t>
              </a:r>
              <a:endPara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맑은 고딕" pitchFamily="50" charset="-127"/>
                <a:cs typeface="Arial" pitchFamily="34" charset="0"/>
                <a:sym typeface="Arial"/>
              </a:endParaRPr>
            </a:p>
          </p:txBody>
        </p:sp>
      </p:grpSp>
      <p:grpSp>
        <p:nvGrpSpPr>
          <p:cNvPr id="52" name="그룹 41"/>
          <p:cNvGrpSpPr/>
          <p:nvPr/>
        </p:nvGrpSpPr>
        <p:grpSpPr>
          <a:xfrm>
            <a:off x="5334997" y="2239524"/>
            <a:ext cx="1818028" cy="769441"/>
            <a:chOff x="460115" y="3362399"/>
            <a:chExt cx="1527175" cy="769441"/>
          </a:xfrm>
        </p:grpSpPr>
        <p:sp>
          <p:nvSpPr>
            <p:cNvPr id="53" name="TextBox 52"/>
            <p:cNvSpPr txBox="1"/>
            <p:nvPr/>
          </p:nvSpPr>
          <p:spPr bwMode="auto">
            <a:xfrm>
              <a:off x="460115" y="3587824"/>
              <a:ext cx="1527175" cy="2462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28600" marR="0" lvl="0" indent="-22860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  <a:sym typeface="Arial"/>
              </a:endParaRPr>
            </a:p>
          </p:txBody>
        </p:sp>
        <p:sp>
          <p:nvSpPr>
            <p:cNvPr id="54" name="TextBox 53"/>
            <p:cNvSpPr txBox="1">
              <a:spLocks noChangeArrowheads="1"/>
            </p:cNvSpPr>
            <p:nvPr/>
          </p:nvSpPr>
          <p:spPr bwMode="auto">
            <a:xfrm>
              <a:off x="520603" y="3362399"/>
              <a:ext cx="1387475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  <a:ea typeface="맑은 고딕" pitchFamily="50" charset="-127"/>
                  <a:cs typeface="Arial" pitchFamily="34" charset="0"/>
                  <a:sym typeface="Arial"/>
                </a:rPr>
                <a:t>Приобретение прав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  <a:ea typeface="맑은 고딕" pitchFamily="50" charset="-127"/>
                  <a:cs typeface="Arial" pitchFamily="34" charset="0"/>
                  <a:sym typeface="Arial"/>
                </a:rPr>
                <a:t>на результаты интеллектуальной деятельности</a:t>
              </a:r>
              <a:endPara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맑은 고딕" pitchFamily="50" charset="-127"/>
                <a:cs typeface="Arial" pitchFamily="34" charset="0"/>
                <a:sym typeface="Arial"/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1406277" y="3082585"/>
            <a:ext cx="733581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cs typeface="Arial" pitchFamily="34" charset="0"/>
                <a:sym typeface="Arial"/>
              </a:rPr>
              <a:t>Разработка нового продукта или технологии</a:t>
            </a: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cs typeface="Arial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cs typeface="Arial" pitchFamily="34" charset="0"/>
                <a:sym typeface="Arial"/>
              </a:rPr>
              <a:t>Опытно-конструкторские и опытно-технологические работы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cs typeface="Arial" pitchFamily="34" charset="0"/>
                <a:sym typeface="Arial"/>
              </a:rPr>
              <a:t>Сертификация и тестирование продукта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cs typeface="Arial" pitchFamily="34" charset="0"/>
                <a:sym typeface="Arial"/>
              </a:rPr>
              <a:t>Разработка технологических регламентов и карт</a:t>
            </a:r>
            <a:endParaRPr kumimoji="0" lang="en-US" altLang="ko-K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cs typeface="Arial" pitchFamily="34" charset="0"/>
              <a:sym typeface="Arial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406277" y="3874673"/>
            <a:ext cx="7335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cs typeface="Arial" pitchFamily="34" charset="0"/>
                <a:sym typeface="Arial"/>
              </a:rPr>
              <a:t>Инжиниринговые услуги</a:t>
            </a: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cs typeface="Arial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cs typeface="Arial" pitchFamily="34" charset="0"/>
                <a:sym typeface="Arial"/>
              </a:rPr>
              <a:t>Монтаж и адаптация технологического оборудования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cs typeface="Arial" pitchFamily="34" charset="0"/>
                <a:sym typeface="Arial"/>
              </a:rPr>
              <a:t>Разработка проектной документации для объектов капитального строительства и монтажа оборудования</a:t>
            </a:r>
            <a:endParaRPr kumimoji="0" lang="en-US" altLang="ko-K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cs typeface="Arial" pitchFamily="34" charset="0"/>
              <a:sym typeface="Arial"/>
            </a:endParaRPr>
          </a:p>
        </p:txBody>
      </p:sp>
      <p:grpSp>
        <p:nvGrpSpPr>
          <p:cNvPr id="57" name="그룹 27"/>
          <p:cNvGrpSpPr/>
          <p:nvPr/>
        </p:nvGrpSpPr>
        <p:grpSpPr>
          <a:xfrm>
            <a:off x="596187" y="3298609"/>
            <a:ext cx="675075" cy="405045"/>
            <a:chOff x="1016605" y="5229200"/>
            <a:chExt cx="900100" cy="540060"/>
          </a:xfrm>
          <a:solidFill>
            <a:schemeClr val="accent6">
              <a:lumMod val="75000"/>
              <a:alpha val="80000"/>
            </a:schemeClr>
          </a:solidFill>
        </p:grpSpPr>
        <p:sp>
          <p:nvSpPr>
            <p:cNvPr id="58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0" cap="none" spc="0" normalizeH="0" baseline="0" noProof="0">
                <a:ln>
                  <a:noFill/>
                </a:ln>
                <a:solidFill>
                  <a:srgbClr val="F46524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  <a:sym typeface="Arial"/>
              </a:endParaRPr>
            </a:p>
          </p:txBody>
        </p:sp>
        <p:sp>
          <p:nvSpPr>
            <p:cNvPr id="62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0" cap="none" spc="0" normalizeH="0" baseline="0" noProof="0">
                <a:ln>
                  <a:noFill/>
                </a:ln>
                <a:solidFill>
                  <a:srgbClr val="F46524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  <a:sym typeface="Arial"/>
              </a:endParaRPr>
            </a:p>
          </p:txBody>
        </p:sp>
      </p:grpSp>
      <p:grpSp>
        <p:nvGrpSpPr>
          <p:cNvPr id="63" name="그룹 28"/>
          <p:cNvGrpSpPr/>
          <p:nvPr/>
        </p:nvGrpSpPr>
        <p:grpSpPr>
          <a:xfrm>
            <a:off x="596187" y="4018689"/>
            <a:ext cx="675075" cy="405045"/>
            <a:chOff x="1016605" y="5859270"/>
            <a:chExt cx="900100" cy="540060"/>
          </a:xfrm>
          <a:solidFill>
            <a:schemeClr val="accent6">
              <a:lumMod val="75000"/>
              <a:alpha val="80000"/>
            </a:schemeClr>
          </a:solidFill>
        </p:grpSpPr>
        <p:sp>
          <p:nvSpPr>
            <p:cNvPr id="64" name="갈매기형 수장 25"/>
            <p:cNvSpPr/>
            <p:nvPr/>
          </p:nvSpPr>
          <p:spPr>
            <a:xfrm>
              <a:off x="1016605" y="585927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0" cap="none" spc="0" normalizeH="0" baseline="0" noProof="0">
                <a:ln>
                  <a:noFill/>
                </a:ln>
                <a:solidFill>
                  <a:srgbClr val="F46524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  <a:sym typeface="Arial"/>
              </a:endParaRPr>
            </a:p>
          </p:txBody>
        </p:sp>
        <p:sp>
          <p:nvSpPr>
            <p:cNvPr id="65" name="갈매기형 수장 26"/>
            <p:cNvSpPr/>
            <p:nvPr/>
          </p:nvSpPr>
          <p:spPr>
            <a:xfrm>
              <a:off x="1376645" y="585927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0" cap="none" spc="0" normalizeH="0" baseline="0" noProof="0">
                <a:ln>
                  <a:noFill/>
                </a:ln>
                <a:solidFill>
                  <a:srgbClr val="F46524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1195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250825" y="268288"/>
            <a:ext cx="8569325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/>
          <p:cNvCxnSpPr/>
          <p:nvPr/>
        </p:nvCxnSpPr>
        <p:spPr>
          <a:xfrm>
            <a:off x="250825" y="4803775"/>
            <a:ext cx="8569325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60" name="TextBox 69"/>
          <p:cNvSpPr txBox="1">
            <a:spLocks noChangeArrowheads="1"/>
          </p:cNvSpPr>
          <p:nvPr/>
        </p:nvSpPr>
        <p:spPr bwMode="auto">
          <a:xfrm>
            <a:off x="468312" y="411163"/>
            <a:ext cx="72720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lvl="0"/>
            <a:r>
              <a:rPr lang="ru-RU" altLang="ru-RU" sz="1800" b="1" dirty="0"/>
              <a:t>ЗАЕМНЫЕ СРЕДСТВА НЕ МОГУТ БЫТЬ ИСПОЛЬЗОВАНЫ НА: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323850" y="411163"/>
            <a:ext cx="144463" cy="36036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0262" name="TextBox 24"/>
          <p:cNvSpPr txBox="1">
            <a:spLocks noChangeArrowheads="1"/>
          </p:cNvSpPr>
          <p:nvPr/>
        </p:nvSpPr>
        <p:spPr bwMode="auto">
          <a:xfrm>
            <a:off x="8604250" y="4784725"/>
            <a:ext cx="215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b="1" dirty="0"/>
              <a:t>6</a:t>
            </a:r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9" name="모서리가 둥근 직사각형 4"/>
          <p:cNvSpPr/>
          <p:nvPr/>
        </p:nvSpPr>
        <p:spPr>
          <a:xfrm rot="5400000">
            <a:off x="2575954" y="2270726"/>
            <a:ext cx="2017834" cy="1464533"/>
          </a:xfrm>
          <a:prstGeom prst="roundRect">
            <a:avLst>
              <a:gd name="adj" fmla="val 7000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/>
          </a:scene3d>
          <a:sp3d prstMaterial="plastic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  <a:sym typeface="Arial"/>
            </a:endParaRPr>
          </a:p>
        </p:txBody>
      </p:sp>
      <p:sp>
        <p:nvSpPr>
          <p:cNvPr id="90" name="모서리가 둥근 직사각형 4"/>
          <p:cNvSpPr/>
          <p:nvPr/>
        </p:nvSpPr>
        <p:spPr>
          <a:xfrm rot="5400000">
            <a:off x="4583382" y="2270725"/>
            <a:ext cx="2017834" cy="1464533"/>
          </a:xfrm>
          <a:prstGeom prst="roundRect">
            <a:avLst>
              <a:gd name="adj" fmla="val 7000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/>
          </a:scene3d>
          <a:sp3d prstMaterial="plastic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  <a:sym typeface="Arial"/>
            </a:endParaRPr>
          </a:p>
        </p:txBody>
      </p:sp>
      <p:sp>
        <p:nvSpPr>
          <p:cNvPr id="91" name="모서리가 둥근 직사각형 4"/>
          <p:cNvSpPr/>
          <p:nvPr/>
        </p:nvSpPr>
        <p:spPr>
          <a:xfrm rot="5400000">
            <a:off x="6541490" y="2270725"/>
            <a:ext cx="2017834" cy="1464533"/>
          </a:xfrm>
          <a:prstGeom prst="roundRect">
            <a:avLst>
              <a:gd name="adj" fmla="val 7000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/>
          </a:scene3d>
          <a:sp3d prstMaterial="plastic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  <a:sym typeface="Arial"/>
            </a:endParaRPr>
          </a:p>
        </p:txBody>
      </p:sp>
      <p:sp>
        <p:nvSpPr>
          <p:cNvPr id="92" name="모서리가 둥근 직사각형 4"/>
          <p:cNvSpPr/>
          <p:nvPr/>
        </p:nvSpPr>
        <p:spPr>
          <a:xfrm rot="5400000">
            <a:off x="631737" y="2270724"/>
            <a:ext cx="2017834" cy="1464533"/>
          </a:xfrm>
          <a:prstGeom prst="roundRect">
            <a:avLst>
              <a:gd name="adj" fmla="val 7000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/>
          </a:scene3d>
          <a:sp3d prstMaterial="plastic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  <a:sym typeface="Arial"/>
            </a:endParaRPr>
          </a:p>
        </p:txBody>
      </p:sp>
      <p:sp>
        <p:nvSpPr>
          <p:cNvPr id="93" name="Shape 161"/>
          <p:cNvSpPr/>
          <p:nvPr/>
        </p:nvSpPr>
        <p:spPr>
          <a:xfrm>
            <a:off x="1052404" y="2138090"/>
            <a:ext cx="1152128" cy="1152128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4" name="Shape 161"/>
          <p:cNvSpPr/>
          <p:nvPr/>
        </p:nvSpPr>
        <p:spPr>
          <a:xfrm>
            <a:off x="2996620" y="2138090"/>
            <a:ext cx="1152128" cy="1152128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5" name="Shape 161"/>
          <p:cNvSpPr/>
          <p:nvPr/>
        </p:nvSpPr>
        <p:spPr>
          <a:xfrm>
            <a:off x="5004048" y="2138090"/>
            <a:ext cx="1152128" cy="1152128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6" name="Shape 161"/>
          <p:cNvSpPr/>
          <p:nvPr/>
        </p:nvSpPr>
        <p:spPr>
          <a:xfrm>
            <a:off x="6962156" y="2138090"/>
            <a:ext cx="1152128" cy="1152128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97" name="Picture 2" descr="C:\Users\DembitskiyMN\Desktop\no-translate-detected_318-34684 копия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1960" y="1131590"/>
            <a:ext cx="720080" cy="720080"/>
          </a:xfrm>
          <a:prstGeom prst="rect">
            <a:avLst/>
          </a:prstGeom>
          <a:noFill/>
        </p:spPr>
      </p:pic>
      <p:pic>
        <p:nvPicPr>
          <p:cNvPr id="98" name="Picture 3" descr="C:\Users\DembitskiyMN\Desktop\1231312313123121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7624" y="2211710"/>
            <a:ext cx="1004640" cy="1004640"/>
          </a:xfrm>
          <a:prstGeom prst="rect">
            <a:avLst/>
          </a:prstGeom>
          <a:noFill/>
        </p:spPr>
      </p:pic>
      <p:pic>
        <p:nvPicPr>
          <p:cNvPr id="99" name="Picture 4" descr="C:\Users\DembitskiyMN\Desktop\Anonymous_Open_Bibl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59832" y="2427734"/>
            <a:ext cx="1008112" cy="709711"/>
          </a:xfrm>
          <a:prstGeom prst="rect">
            <a:avLst/>
          </a:prstGeom>
          <a:noFill/>
        </p:spPr>
      </p:pic>
      <p:pic>
        <p:nvPicPr>
          <p:cNvPr id="100" name="Picture 6" descr="C:\Users\DembitskiyMN\Desktop\1422633493_3_zhjhd18zotyuanbn копия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60032" y="2139702"/>
            <a:ext cx="1435698" cy="953542"/>
          </a:xfrm>
          <a:prstGeom prst="rect">
            <a:avLst/>
          </a:prstGeom>
          <a:noFill/>
        </p:spPr>
      </p:pic>
      <p:pic>
        <p:nvPicPr>
          <p:cNvPr id="101" name="Picture 7" descr="C:\Users\DembitskiyMN\Desktop\knopka_na_glavnuyu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92280" y="2275560"/>
            <a:ext cx="933950" cy="828151"/>
          </a:xfrm>
          <a:prstGeom prst="rect">
            <a:avLst/>
          </a:prstGeom>
          <a:noFill/>
        </p:spPr>
      </p:pic>
      <p:grpSp>
        <p:nvGrpSpPr>
          <p:cNvPr id="102" name="그룹 37"/>
          <p:cNvGrpSpPr/>
          <p:nvPr/>
        </p:nvGrpSpPr>
        <p:grpSpPr>
          <a:xfrm>
            <a:off x="884585" y="3291830"/>
            <a:ext cx="1527175" cy="646331"/>
            <a:chOff x="460115" y="3362399"/>
            <a:chExt cx="1527175" cy="646331"/>
          </a:xfrm>
        </p:grpSpPr>
        <p:sp>
          <p:nvSpPr>
            <p:cNvPr id="103" name="TextBox 102"/>
            <p:cNvSpPr txBox="1"/>
            <p:nvPr/>
          </p:nvSpPr>
          <p:spPr bwMode="auto">
            <a:xfrm>
              <a:off x="460115" y="3587824"/>
              <a:ext cx="1527175" cy="2462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28600" marR="0" lvl="0" indent="-22860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cs typeface="Arial" pitchFamily="34" charset="0"/>
                <a:sym typeface="Arial"/>
              </a:endParaRPr>
            </a:p>
          </p:txBody>
        </p:sp>
        <p:sp>
          <p:nvSpPr>
            <p:cNvPr id="104" name="TextBox 103"/>
            <p:cNvSpPr txBox="1">
              <a:spLocks noChangeArrowheads="1"/>
            </p:cNvSpPr>
            <p:nvPr/>
          </p:nvSpPr>
          <p:spPr bwMode="auto">
            <a:xfrm>
              <a:off x="529965" y="3362399"/>
              <a:ext cx="1387475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  <a:ea typeface="맑은 고딕" pitchFamily="50" charset="-127"/>
                  <a:cs typeface="Arial" pitchFamily="34" charset="0"/>
                  <a:sym typeface="Arial"/>
                </a:rPr>
                <a:t>Строительство зданий и сооружений</a:t>
              </a:r>
              <a:endPara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맑은 고딕" pitchFamily="50" charset="-127"/>
                <a:cs typeface="Arial" pitchFamily="34" charset="0"/>
                <a:sym typeface="Arial"/>
              </a:endParaRPr>
            </a:p>
          </p:txBody>
        </p:sp>
      </p:grpSp>
      <p:grpSp>
        <p:nvGrpSpPr>
          <p:cNvPr id="105" name="그룹 38"/>
          <p:cNvGrpSpPr/>
          <p:nvPr/>
        </p:nvGrpSpPr>
        <p:grpSpPr>
          <a:xfrm>
            <a:off x="2699792" y="3363838"/>
            <a:ext cx="1817329" cy="543654"/>
            <a:chOff x="460115" y="3290391"/>
            <a:chExt cx="1527175" cy="543654"/>
          </a:xfrm>
        </p:grpSpPr>
        <p:sp>
          <p:nvSpPr>
            <p:cNvPr id="106" name="TextBox 105"/>
            <p:cNvSpPr txBox="1"/>
            <p:nvPr/>
          </p:nvSpPr>
          <p:spPr bwMode="auto">
            <a:xfrm>
              <a:off x="460115" y="3587824"/>
              <a:ext cx="1527175" cy="2462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28600" marR="0" lvl="0" indent="-22860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cs typeface="Arial" pitchFamily="34" charset="0"/>
                <a:sym typeface="Arial"/>
              </a:endParaRPr>
            </a:p>
          </p:txBody>
        </p:sp>
        <p:sp>
          <p:nvSpPr>
            <p:cNvPr id="107" name="TextBox 106"/>
            <p:cNvSpPr txBox="1">
              <a:spLocks noChangeArrowheads="1"/>
            </p:cNvSpPr>
            <p:nvPr/>
          </p:nvSpPr>
          <p:spPr bwMode="auto">
            <a:xfrm>
              <a:off x="529965" y="3290391"/>
              <a:ext cx="138747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  <a:ea typeface="맑은 고딕" pitchFamily="50" charset="-127"/>
                  <a:cs typeface="Arial" pitchFamily="34" charset="0"/>
                  <a:sym typeface="Arial"/>
                </a:rPr>
                <a:t>Проведение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  <a:ea typeface="맑은 고딕" pitchFamily="50" charset="-127"/>
                  <a:cs typeface="Arial" pitchFamily="34" charset="0"/>
                  <a:sym typeface="Arial"/>
                </a:rPr>
                <a:t>НИР</a:t>
              </a:r>
              <a:endPara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맑은 고딕" pitchFamily="50" charset="-127"/>
                <a:cs typeface="Arial" pitchFamily="34" charset="0"/>
                <a:sym typeface="Arial"/>
              </a:endParaRPr>
            </a:p>
          </p:txBody>
        </p:sp>
      </p:grpSp>
      <p:grpSp>
        <p:nvGrpSpPr>
          <p:cNvPr id="108" name="그룹 41"/>
          <p:cNvGrpSpPr/>
          <p:nvPr/>
        </p:nvGrpSpPr>
        <p:grpSpPr>
          <a:xfrm>
            <a:off x="4716016" y="3242469"/>
            <a:ext cx="1872208" cy="769441"/>
            <a:chOff x="460115" y="3362399"/>
            <a:chExt cx="1527175" cy="769441"/>
          </a:xfrm>
        </p:grpSpPr>
        <p:sp>
          <p:nvSpPr>
            <p:cNvPr id="109" name="TextBox 108"/>
            <p:cNvSpPr txBox="1"/>
            <p:nvPr/>
          </p:nvSpPr>
          <p:spPr bwMode="auto">
            <a:xfrm>
              <a:off x="460115" y="3587824"/>
              <a:ext cx="1527175" cy="2462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28600" marR="0" lvl="0" indent="-22860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cs typeface="Arial" pitchFamily="34" charset="0"/>
                <a:sym typeface="Arial"/>
              </a:endParaRPr>
            </a:p>
          </p:txBody>
        </p:sp>
        <p:sp>
          <p:nvSpPr>
            <p:cNvPr id="110" name="TextBox 109"/>
            <p:cNvSpPr txBox="1">
              <a:spLocks noChangeArrowheads="1"/>
            </p:cNvSpPr>
            <p:nvPr/>
          </p:nvSpPr>
          <p:spPr bwMode="auto">
            <a:xfrm>
              <a:off x="482339" y="3362399"/>
              <a:ext cx="1387475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  <a:ea typeface="맑은 고딕" pitchFamily="50" charset="-127"/>
                  <a:cs typeface="Arial" pitchFamily="34" charset="0"/>
                  <a:sym typeface="Arial"/>
                </a:rPr>
                <a:t>Производство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  <a:ea typeface="맑은 고딕" pitchFamily="50" charset="-127"/>
                  <a:cs typeface="Arial" pitchFamily="34" charset="0"/>
                  <a:sym typeface="Arial"/>
                </a:rPr>
                <a:t>готовой продукции военного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  <a:ea typeface="맑은 고딕" pitchFamily="50" charset="-127"/>
                  <a:cs typeface="Arial" pitchFamily="34" charset="0"/>
                  <a:sym typeface="Arial"/>
                </a:rPr>
                <a:t>назначения</a:t>
              </a:r>
              <a:endParaRPr kumimoji="0" lang="en-US" altLang="ko-KR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맑은 고딕" pitchFamily="50" charset="-127"/>
                <a:cs typeface="Arial" pitchFamily="34" charset="0"/>
                <a:sym typeface="Arial"/>
              </a:endParaRPr>
            </a:p>
          </p:txBody>
        </p:sp>
      </p:grpSp>
      <p:grpSp>
        <p:nvGrpSpPr>
          <p:cNvPr id="111" name="그룹 44"/>
          <p:cNvGrpSpPr/>
          <p:nvPr/>
        </p:nvGrpSpPr>
        <p:grpSpPr>
          <a:xfrm>
            <a:off x="6804248" y="3333169"/>
            <a:ext cx="1527175" cy="646331"/>
            <a:chOff x="460115" y="3362399"/>
            <a:chExt cx="1527175" cy="646331"/>
          </a:xfrm>
        </p:grpSpPr>
        <p:sp>
          <p:nvSpPr>
            <p:cNvPr id="112" name="TextBox 111"/>
            <p:cNvSpPr txBox="1"/>
            <p:nvPr/>
          </p:nvSpPr>
          <p:spPr bwMode="auto">
            <a:xfrm>
              <a:off x="460115" y="3587824"/>
              <a:ext cx="1527175" cy="2462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28600" marR="0" lvl="0" indent="-22860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cs typeface="Arial" pitchFamily="34" charset="0"/>
                <a:sym typeface="Arial"/>
              </a:endParaRPr>
            </a:p>
          </p:txBody>
        </p:sp>
        <p:sp>
          <p:nvSpPr>
            <p:cNvPr id="113" name="TextBox 112"/>
            <p:cNvSpPr txBox="1">
              <a:spLocks noChangeArrowheads="1"/>
            </p:cNvSpPr>
            <p:nvPr/>
          </p:nvSpPr>
          <p:spPr bwMode="auto">
            <a:xfrm>
              <a:off x="529965" y="3362399"/>
              <a:ext cx="1387475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  <a:ea typeface="맑은 고딕" pitchFamily="50" charset="-127"/>
                  <a:cs typeface="Arial" pitchFamily="34" charset="0"/>
                  <a:sym typeface="Arial"/>
                </a:rPr>
                <a:t>Приобретение недвижимого имущества</a:t>
              </a:r>
              <a:endPara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맑은 고딕" pitchFamily="50" charset="-127"/>
                <a:cs typeface="Arial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0637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12"/>
          <p:cNvSpPr/>
          <p:nvPr/>
        </p:nvSpPr>
        <p:spPr>
          <a:xfrm>
            <a:off x="4911256" y="2338951"/>
            <a:ext cx="1088551" cy="661884"/>
          </a:xfrm>
          <a:prstGeom prst="rect">
            <a:avLst/>
          </a:prstGeom>
          <a:solidFill>
            <a:schemeClr val="accent6">
              <a:lumMod val="75000"/>
              <a:alpha val="6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kern="0" dirty="0">
              <a:solidFill>
                <a:prstClr val="white"/>
              </a:solidFill>
              <a:cs typeface="Arial" pitchFamily="34" charset="0"/>
              <a:sym typeface="Arial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250825" y="268288"/>
            <a:ext cx="8569325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/>
          <p:cNvCxnSpPr/>
          <p:nvPr/>
        </p:nvCxnSpPr>
        <p:spPr>
          <a:xfrm>
            <a:off x="250825" y="4803775"/>
            <a:ext cx="8569325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8" name="TextBox 69"/>
          <p:cNvSpPr txBox="1">
            <a:spLocks noChangeArrowheads="1"/>
          </p:cNvSpPr>
          <p:nvPr/>
        </p:nvSpPr>
        <p:spPr bwMode="auto">
          <a:xfrm>
            <a:off x="468313" y="411163"/>
            <a:ext cx="84248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ru-RU" altLang="ru-RU" sz="1800" b="1"/>
              <a:t>ПРОЦЕСС РАССМОТРЕНИЯ ЗАЯВКИ НА ПОЛУЧЕНИЕ ЗАЙМА</a:t>
            </a:r>
          </a:p>
          <a:p>
            <a:r>
              <a:rPr lang="ru-RU" altLang="ru-RU"/>
              <a:t>В рамках программы федерального ФРП* «Проекты развития»</a:t>
            </a:r>
            <a:endParaRPr lang="ru-RU" altLang="ru-RU" b="1"/>
          </a:p>
        </p:txBody>
      </p:sp>
      <p:sp>
        <p:nvSpPr>
          <p:cNvPr id="71" name="Прямоугольник 70"/>
          <p:cNvSpPr/>
          <p:nvPr/>
        </p:nvSpPr>
        <p:spPr>
          <a:xfrm>
            <a:off x="323850" y="411163"/>
            <a:ext cx="144463" cy="57626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ym typeface="Arial"/>
            </a:endParaRPr>
          </a:p>
        </p:txBody>
      </p:sp>
      <p:sp>
        <p:nvSpPr>
          <p:cNvPr id="83" name="오각형 4"/>
          <p:cNvSpPr/>
          <p:nvPr/>
        </p:nvSpPr>
        <p:spPr>
          <a:xfrm>
            <a:off x="7273961" y="2337783"/>
            <a:ext cx="1762535" cy="661884"/>
          </a:xfrm>
          <a:prstGeom prst="homePlate">
            <a:avLst/>
          </a:prstGeom>
          <a:solidFill>
            <a:srgbClr val="92D050">
              <a:alpha val="60000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kern="0" dirty="0">
              <a:solidFill>
                <a:prstClr val="white"/>
              </a:solidFill>
              <a:cs typeface="Arial" pitchFamily="34" charset="0"/>
              <a:sym typeface="Arial"/>
            </a:endParaRPr>
          </a:p>
        </p:txBody>
      </p:sp>
      <p:sp>
        <p:nvSpPr>
          <p:cNvPr id="86" name="직사각형 12"/>
          <p:cNvSpPr/>
          <p:nvPr/>
        </p:nvSpPr>
        <p:spPr>
          <a:xfrm>
            <a:off x="6095234" y="2338569"/>
            <a:ext cx="1080691" cy="661884"/>
          </a:xfrm>
          <a:prstGeom prst="rect">
            <a:avLst/>
          </a:prstGeom>
          <a:solidFill>
            <a:schemeClr val="accent6">
              <a:lumMod val="75000"/>
              <a:alpha val="6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kern="0" dirty="0">
              <a:solidFill>
                <a:prstClr val="white"/>
              </a:solidFill>
              <a:cs typeface="Arial" pitchFamily="34" charset="0"/>
              <a:sym typeface="Arial"/>
            </a:endParaRPr>
          </a:p>
        </p:txBody>
      </p:sp>
      <p:sp>
        <p:nvSpPr>
          <p:cNvPr id="87" name="직사각형 14"/>
          <p:cNvSpPr/>
          <p:nvPr/>
        </p:nvSpPr>
        <p:spPr>
          <a:xfrm>
            <a:off x="3757603" y="2337783"/>
            <a:ext cx="1069834" cy="661884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kern="0" dirty="0">
              <a:solidFill>
                <a:prstClr val="white"/>
              </a:solidFill>
              <a:cs typeface="Arial" pitchFamily="34" charset="0"/>
              <a:sym typeface="Arial"/>
            </a:endParaRPr>
          </a:p>
        </p:txBody>
      </p:sp>
      <p:sp>
        <p:nvSpPr>
          <p:cNvPr id="88" name="직사각형 16"/>
          <p:cNvSpPr/>
          <p:nvPr/>
        </p:nvSpPr>
        <p:spPr>
          <a:xfrm>
            <a:off x="280822" y="2337783"/>
            <a:ext cx="1069834" cy="661884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kern="0" dirty="0">
              <a:solidFill>
                <a:prstClr val="white"/>
              </a:solidFill>
              <a:cs typeface="Arial" pitchFamily="34" charset="0"/>
              <a:sym typeface="Arial"/>
            </a:endParaRPr>
          </a:p>
        </p:txBody>
      </p:sp>
      <p:sp>
        <p:nvSpPr>
          <p:cNvPr id="89" name="직사각형 18"/>
          <p:cNvSpPr/>
          <p:nvPr/>
        </p:nvSpPr>
        <p:spPr>
          <a:xfrm>
            <a:off x="1426182" y="2338569"/>
            <a:ext cx="1069834" cy="661884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kern="0" dirty="0">
              <a:solidFill>
                <a:prstClr val="white"/>
              </a:solidFill>
              <a:cs typeface="Arial" pitchFamily="34" charset="0"/>
              <a:sym typeface="Arial"/>
            </a:endParaRPr>
          </a:p>
        </p:txBody>
      </p:sp>
      <p:sp>
        <p:nvSpPr>
          <p:cNvPr id="90" name="이등변 삼각형 47"/>
          <p:cNvSpPr/>
          <p:nvPr/>
        </p:nvSpPr>
        <p:spPr>
          <a:xfrm rot="10800000">
            <a:off x="633413" y="1860550"/>
            <a:ext cx="385762" cy="333375"/>
          </a:xfrm>
          <a:prstGeom prst="triangle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kern="0">
              <a:solidFill>
                <a:prstClr val="white"/>
              </a:solidFill>
              <a:cs typeface="Arial" pitchFamily="34" charset="0"/>
              <a:sym typeface="Arial"/>
            </a:endParaRPr>
          </a:p>
        </p:txBody>
      </p:sp>
      <p:sp>
        <p:nvSpPr>
          <p:cNvPr id="91" name="이등변 삼각형 48"/>
          <p:cNvSpPr/>
          <p:nvPr/>
        </p:nvSpPr>
        <p:spPr>
          <a:xfrm>
            <a:off x="4067175" y="3178175"/>
            <a:ext cx="387350" cy="331788"/>
          </a:xfrm>
          <a:prstGeom prst="triangle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kern="0">
              <a:solidFill>
                <a:prstClr val="white"/>
              </a:solidFill>
              <a:cs typeface="Arial" pitchFamily="34" charset="0"/>
              <a:sym typeface="Arial"/>
            </a:endParaRPr>
          </a:p>
        </p:txBody>
      </p:sp>
      <p:sp>
        <p:nvSpPr>
          <p:cNvPr id="93" name="이등변 삼각형 51"/>
          <p:cNvSpPr/>
          <p:nvPr/>
        </p:nvSpPr>
        <p:spPr>
          <a:xfrm>
            <a:off x="1736725" y="3194050"/>
            <a:ext cx="387350" cy="333375"/>
          </a:xfrm>
          <a:prstGeom prst="triangle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kern="0">
              <a:solidFill>
                <a:prstClr val="white"/>
              </a:solidFill>
              <a:cs typeface="Arial" pitchFamily="34" charset="0"/>
              <a:sym typeface="Arial"/>
            </a:endParaRPr>
          </a:p>
        </p:txBody>
      </p:sp>
      <p:sp>
        <p:nvSpPr>
          <p:cNvPr id="95" name="이등변 삼각형 55"/>
          <p:cNvSpPr/>
          <p:nvPr/>
        </p:nvSpPr>
        <p:spPr>
          <a:xfrm rot="10800000">
            <a:off x="7812088" y="1881188"/>
            <a:ext cx="387350" cy="333375"/>
          </a:xfrm>
          <a:prstGeom prst="triangle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rgbClr val="92D050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kern="0">
              <a:solidFill>
                <a:prstClr val="white"/>
              </a:solidFill>
              <a:cs typeface="Arial" pitchFamily="34" charset="0"/>
              <a:sym typeface="Arial"/>
            </a:endParaRPr>
          </a:p>
        </p:txBody>
      </p:sp>
      <p:sp>
        <p:nvSpPr>
          <p:cNvPr id="11279" name="TextBox 62"/>
          <p:cNvSpPr txBox="1">
            <a:spLocks noChangeArrowheads="1"/>
          </p:cNvSpPr>
          <p:nvPr/>
        </p:nvSpPr>
        <p:spPr bwMode="auto">
          <a:xfrm>
            <a:off x="-107950" y="1419225"/>
            <a:ext cx="18002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ru-RU" altLang="ko-KR" sz="1200" b="1"/>
              <a:t>Экспресс-оценка</a:t>
            </a:r>
          </a:p>
          <a:p>
            <a:pPr algn="ctr"/>
            <a:r>
              <a:rPr lang="ru-RU" altLang="ko-KR" sz="1200" b="1"/>
              <a:t>РФРП*</a:t>
            </a:r>
            <a:endParaRPr lang="ko-KR" altLang="en-US" sz="1200" b="1"/>
          </a:p>
        </p:txBody>
      </p:sp>
      <p:sp>
        <p:nvSpPr>
          <p:cNvPr id="11280" name="TextBox 62"/>
          <p:cNvSpPr txBox="1">
            <a:spLocks noChangeArrowheads="1"/>
          </p:cNvSpPr>
          <p:nvPr/>
        </p:nvSpPr>
        <p:spPr bwMode="auto">
          <a:xfrm>
            <a:off x="3132138" y="3538538"/>
            <a:ext cx="23034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ru-RU" altLang="ko-KR" sz="1200" b="1"/>
              <a:t>Экспертный</a:t>
            </a:r>
          </a:p>
          <a:p>
            <a:pPr algn="ctr"/>
            <a:r>
              <a:rPr lang="ru-RU" altLang="ko-KR" sz="1200" b="1"/>
              <a:t>совет</a:t>
            </a:r>
          </a:p>
          <a:p>
            <a:pPr algn="ctr"/>
            <a:r>
              <a:rPr lang="ru-RU" altLang="ko-KR" sz="1200" b="1"/>
              <a:t>РФРП</a:t>
            </a:r>
          </a:p>
        </p:txBody>
      </p:sp>
      <p:sp>
        <p:nvSpPr>
          <p:cNvPr id="11281" name="TextBox 62"/>
          <p:cNvSpPr txBox="1">
            <a:spLocks noChangeArrowheads="1"/>
          </p:cNvSpPr>
          <p:nvPr/>
        </p:nvSpPr>
        <p:spPr bwMode="auto">
          <a:xfrm>
            <a:off x="971550" y="3538538"/>
            <a:ext cx="18002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ru-RU" altLang="ko-KR" sz="1200" b="1"/>
              <a:t>Входная</a:t>
            </a:r>
          </a:p>
          <a:p>
            <a:pPr algn="ctr"/>
            <a:r>
              <a:rPr lang="ru-RU" altLang="ko-KR" sz="1200" b="1"/>
              <a:t>экспертиза</a:t>
            </a:r>
          </a:p>
          <a:p>
            <a:pPr algn="ctr"/>
            <a:r>
              <a:rPr lang="ru-RU" altLang="ko-KR" sz="1200" b="1"/>
              <a:t>РФРП</a:t>
            </a:r>
          </a:p>
        </p:txBody>
      </p:sp>
      <p:sp>
        <p:nvSpPr>
          <p:cNvPr id="11282" name="TextBox 62"/>
          <p:cNvSpPr txBox="1">
            <a:spLocks noChangeArrowheads="1"/>
          </p:cNvSpPr>
          <p:nvPr/>
        </p:nvSpPr>
        <p:spPr bwMode="auto">
          <a:xfrm>
            <a:off x="5795963" y="3549650"/>
            <a:ext cx="16557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ru-RU" altLang="ko-KR" sz="1200" b="1"/>
              <a:t>Экспертный совет ФРП</a:t>
            </a:r>
            <a:endParaRPr lang="ko-KR" altLang="en-US" sz="1200" b="1"/>
          </a:p>
        </p:txBody>
      </p:sp>
      <p:sp>
        <p:nvSpPr>
          <p:cNvPr id="11283" name="TextBox 115"/>
          <p:cNvSpPr txBox="1">
            <a:spLocks noChangeArrowheads="1"/>
          </p:cNvSpPr>
          <p:nvPr/>
        </p:nvSpPr>
        <p:spPr bwMode="auto">
          <a:xfrm>
            <a:off x="6732588" y="1449388"/>
            <a:ext cx="23764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ru-RU" altLang="ko-KR" sz="1200" b="1"/>
              <a:t>Подписание трехстороннего договора займа</a:t>
            </a:r>
            <a:endParaRPr lang="ko-KR" altLang="en-US" sz="1200" b="1"/>
          </a:p>
        </p:txBody>
      </p:sp>
      <p:sp>
        <p:nvSpPr>
          <p:cNvPr id="11284" name="TextBox 116"/>
          <p:cNvSpPr txBox="1">
            <a:spLocks noChangeArrowheads="1"/>
          </p:cNvSpPr>
          <p:nvPr/>
        </p:nvSpPr>
        <p:spPr bwMode="auto">
          <a:xfrm>
            <a:off x="168275" y="2343150"/>
            <a:ext cx="12954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>
                <a:solidFill>
                  <a:schemeClr val="bg1"/>
                </a:solidFill>
              </a:rPr>
              <a:t>РФРП </a:t>
            </a:r>
          </a:p>
          <a:p>
            <a:pPr algn="ctr"/>
            <a:r>
              <a:rPr lang="ru-RU" altLang="ru-RU" b="1">
                <a:solidFill>
                  <a:schemeClr val="bg1"/>
                </a:solidFill>
              </a:rPr>
              <a:t>(5 дней)</a:t>
            </a:r>
          </a:p>
        </p:txBody>
      </p:sp>
      <p:sp>
        <p:nvSpPr>
          <p:cNvPr id="11285" name="TextBox 27"/>
          <p:cNvSpPr txBox="1">
            <a:spLocks noChangeArrowheads="1"/>
          </p:cNvSpPr>
          <p:nvPr/>
        </p:nvSpPr>
        <p:spPr bwMode="auto">
          <a:xfrm>
            <a:off x="6030913" y="2347913"/>
            <a:ext cx="1217612" cy="61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>
                <a:solidFill>
                  <a:schemeClr val="bg1"/>
                </a:solidFill>
              </a:rPr>
              <a:t>ФРП</a:t>
            </a:r>
          </a:p>
          <a:p>
            <a:pPr algn="ctr"/>
            <a:r>
              <a:rPr lang="ru-RU" altLang="ru-RU" b="1">
                <a:solidFill>
                  <a:schemeClr val="bg1"/>
                </a:solidFill>
              </a:rPr>
              <a:t>(15 дней)</a:t>
            </a:r>
          </a:p>
        </p:txBody>
      </p:sp>
      <p:sp>
        <p:nvSpPr>
          <p:cNvPr id="31" name="이등변 삼각형 55"/>
          <p:cNvSpPr/>
          <p:nvPr/>
        </p:nvSpPr>
        <p:spPr>
          <a:xfrm>
            <a:off x="6443663" y="3184525"/>
            <a:ext cx="387350" cy="333375"/>
          </a:xfrm>
          <a:prstGeom prst="triangle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kern="0">
              <a:solidFill>
                <a:prstClr val="white"/>
              </a:solidFill>
              <a:cs typeface="Arial" pitchFamily="34" charset="0"/>
              <a:sym typeface="Arial"/>
            </a:endParaRPr>
          </a:p>
        </p:txBody>
      </p:sp>
      <p:sp>
        <p:nvSpPr>
          <p:cNvPr id="11287" name="TextBox 31"/>
          <p:cNvSpPr txBox="1">
            <a:spLocks noChangeArrowheads="1"/>
          </p:cNvSpPr>
          <p:nvPr/>
        </p:nvSpPr>
        <p:spPr bwMode="auto">
          <a:xfrm>
            <a:off x="7086600" y="2336800"/>
            <a:ext cx="1871663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>
                <a:solidFill>
                  <a:schemeClr val="bg1"/>
                </a:solidFill>
              </a:rPr>
              <a:t>РФРП</a:t>
            </a:r>
            <a:r>
              <a:rPr lang="en-US" altLang="ru-RU" sz="2000" b="1">
                <a:solidFill>
                  <a:schemeClr val="bg1"/>
                </a:solidFill>
              </a:rPr>
              <a:t>/</a:t>
            </a:r>
            <a:r>
              <a:rPr lang="ru-RU" altLang="ru-RU" sz="2000" b="1">
                <a:solidFill>
                  <a:schemeClr val="bg1"/>
                </a:solidFill>
              </a:rPr>
              <a:t>ФРП </a:t>
            </a:r>
          </a:p>
          <a:p>
            <a:pPr algn="ctr"/>
            <a:r>
              <a:rPr lang="ru-RU" altLang="ru-RU" b="1">
                <a:solidFill>
                  <a:schemeClr val="bg1"/>
                </a:solidFill>
              </a:rPr>
              <a:t>(не более 3 мес.)</a:t>
            </a:r>
          </a:p>
        </p:txBody>
      </p:sp>
      <p:sp>
        <p:nvSpPr>
          <p:cNvPr id="11288" name="TextBox 62"/>
          <p:cNvSpPr txBox="1">
            <a:spLocks noChangeArrowheads="1"/>
          </p:cNvSpPr>
          <p:nvPr/>
        </p:nvSpPr>
        <p:spPr bwMode="auto">
          <a:xfrm>
            <a:off x="179388" y="4341813"/>
            <a:ext cx="70564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ru-RU" altLang="ko-KR" sz="1200" b="1"/>
              <a:t>РФРП – региональный фонд</a:t>
            </a:r>
          </a:p>
          <a:p>
            <a:r>
              <a:rPr lang="ru-RU" altLang="ko-KR" sz="1200" b="1"/>
              <a:t>ФРП – федеральный фонд</a:t>
            </a:r>
            <a:endParaRPr lang="ko-KR" altLang="en-US" sz="1200" b="1"/>
          </a:p>
        </p:txBody>
      </p:sp>
      <p:sp>
        <p:nvSpPr>
          <p:cNvPr id="11289" name="TextBox 33"/>
          <p:cNvSpPr txBox="1">
            <a:spLocks noChangeArrowheads="1"/>
          </p:cNvSpPr>
          <p:nvPr/>
        </p:nvSpPr>
        <p:spPr bwMode="auto">
          <a:xfrm>
            <a:off x="1301750" y="2347913"/>
            <a:ext cx="1296988" cy="61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>
                <a:solidFill>
                  <a:schemeClr val="bg1"/>
                </a:solidFill>
              </a:rPr>
              <a:t>РФРП </a:t>
            </a:r>
          </a:p>
          <a:p>
            <a:pPr algn="ctr"/>
            <a:r>
              <a:rPr lang="ru-RU" altLang="ru-RU" b="1">
                <a:solidFill>
                  <a:schemeClr val="bg1"/>
                </a:solidFill>
              </a:rPr>
              <a:t>(5 дней)</a:t>
            </a:r>
          </a:p>
        </p:txBody>
      </p:sp>
      <p:sp>
        <p:nvSpPr>
          <p:cNvPr id="11290" name="TextBox 34"/>
          <p:cNvSpPr txBox="1">
            <a:spLocks noChangeArrowheads="1"/>
          </p:cNvSpPr>
          <p:nvPr/>
        </p:nvSpPr>
        <p:spPr bwMode="auto">
          <a:xfrm>
            <a:off x="3676650" y="2343150"/>
            <a:ext cx="1203325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>
                <a:solidFill>
                  <a:schemeClr val="bg1"/>
                </a:solidFill>
              </a:rPr>
              <a:t>РФРП</a:t>
            </a:r>
          </a:p>
          <a:p>
            <a:pPr algn="ctr"/>
            <a:r>
              <a:rPr lang="ru-RU" altLang="ru-RU" b="1">
                <a:solidFill>
                  <a:schemeClr val="bg1"/>
                </a:solidFill>
              </a:rPr>
              <a:t>(15 дней)</a:t>
            </a:r>
          </a:p>
        </p:txBody>
      </p:sp>
      <p:sp>
        <p:nvSpPr>
          <p:cNvPr id="29" name="직사각형 14"/>
          <p:cNvSpPr/>
          <p:nvPr/>
        </p:nvSpPr>
        <p:spPr>
          <a:xfrm>
            <a:off x="2594052" y="2338569"/>
            <a:ext cx="1069834" cy="661884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200" kern="0" dirty="0">
              <a:solidFill>
                <a:prstClr val="white"/>
              </a:solidFill>
              <a:cs typeface="Arial" pitchFamily="34" charset="0"/>
              <a:sym typeface="Arial"/>
            </a:endParaRPr>
          </a:p>
        </p:txBody>
      </p:sp>
      <p:sp>
        <p:nvSpPr>
          <p:cNvPr id="30" name="이등변 삼각형 48"/>
          <p:cNvSpPr/>
          <p:nvPr/>
        </p:nvSpPr>
        <p:spPr>
          <a:xfrm rot="10800000">
            <a:off x="2916238" y="1881188"/>
            <a:ext cx="385762" cy="333375"/>
          </a:xfrm>
          <a:prstGeom prst="triangle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kern="0">
              <a:solidFill>
                <a:prstClr val="white"/>
              </a:solidFill>
              <a:cs typeface="Arial" pitchFamily="34" charset="0"/>
              <a:sym typeface="Arial"/>
            </a:endParaRPr>
          </a:p>
        </p:txBody>
      </p:sp>
      <p:sp>
        <p:nvSpPr>
          <p:cNvPr id="11293" name="TextBox 62"/>
          <p:cNvSpPr txBox="1">
            <a:spLocks noChangeArrowheads="1"/>
          </p:cNvSpPr>
          <p:nvPr/>
        </p:nvSpPr>
        <p:spPr bwMode="auto">
          <a:xfrm>
            <a:off x="1979613" y="1419225"/>
            <a:ext cx="2305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ru-RU" altLang="ko-KR" sz="1200" b="1"/>
              <a:t>Комплексная экспертиза РФРП</a:t>
            </a:r>
          </a:p>
        </p:txBody>
      </p:sp>
      <p:sp>
        <p:nvSpPr>
          <p:cNvPr id="11294" name="TextBox 36"/>
          <p:cNvSpPr txBox="1">
            <a:spLocks noChangeArrowheads="1"/>
          </p:cNvSpPr>
          <p:nvPr/>
        </p:nvSpPr>
        <p:spPr bwMode="auto">
          <a:xfrm>
            <a:off x="2482850" y="2336800"/>
            <a:ext cx="12954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>
                <a:solidFill>
                  <a:schemeClr val="bg1"/>
                </a:solidFill>
              </a:rPr>
              <a:t>РФРП </a:t>
            </a:r>
          </a:p>
          <a:p>
            <a:pPr algn="ctr"/>
            <a:r>
              <a:rPr lang="ru-RU" altLang="ru-RU" b="1">
                <a:solidFill>
                  <a:schemeClr val="bg1"/>
                </a:solidFill>
              </a:rPr>
              <a:t>(40 дней)</a:t>
            </a:r>
          </a:p>
        </p:txBody>
      </p:sp>
      <p:sp>
        <p:nvSpPr>
          <p:cNvPr id="11295" name="TextBox 62"/>
          <p:cNvSpPr txBox="1">
            <a:spLocks noChangeArrowheads="1"/>
          </p:cNvSpPr>
          <p:nvPr/>
        </p:nvSpPr>
        <p:spPr bwMode="auto">
          <a:xfrm>
            <a:off x="4643438" y="1419225"/>
            <a:ext cx="1657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ru-RU" altLang="ko-KR" sz="1200" b="1"/>
              <a:t>Экспертиза</a:t>
            </a:r>
          </a:p>
          <a:p>
            <a:pPr algn="ctr"/>
            <a:r>
              <a:rPr lang="ru-RU" altLang="ko-KR" sz="1200" b="1"/>
              <a:t>ФРП</a:t>
            </a:r>
            <a:endParaRPr lang="ko-KR" altLang="en-US" sz="1200" b="1"/>
          </a:p>
        </p:txBody>
      </p:sp>
      <p:sp>
        <p:nvSpPr>
          <p:cNvPr id="11296" name="TextBox 39"/>
          <p:cNvSpPr txBox="1">
            <a:spLocks noChangeArrowheads="1"/>
          </p:cNvSpPr>
          <p:nvPr/>
        </p:nvSpPr>
        <p:spPr bwMode="auto">
          <a:xfrm>
            <a:off x="4929188" y="2347913"/>
            <a:ext cx="1063625" cy="61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>
                <a:solidFill>
                  <a:schemeClr val="bg1"/>
                </a:solidFill>
              </a:rPr>
              <a:t>ФРП </a:t>
            </a:r>
          </a:p>
          <a:p>
            <a:pPr algn="ctr"/>
            <a:r>
              <a:rPr lang="ru-RU" altLang="ru-RU" b="1" dirty="0">
                <a:solidFill>
                  <a:schemeClr val="bg1"/>
                </a:solidFill>
              </a:rPr>
              <a:t>(40 дней)</a:t>
            </a:r>
          </a:p>
        </p:txBody>
      </p:sp>
      <p:sp>
        <p:nvSpPr>
          <p:cNvPr id="41" name="이등변 삼각형 55"/>
          <p:cNvSpPr/>
          <p:nvPr/>
        </p:nvSpPr>
        <p:spPr>
          <a:xfrm rot="10800000">
            <a:off x="5265738" y="1908175"/>
            <a:ext cx="385762" cy="333375"/>
          </a:xfrm>
          <a:prstGeom prst="triangle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kern="0">
              <a:solidFill>
                <a:prstClr val="white"/>
              </a:solidFill>
              <a:cs typeface="Arial" pitchFamily="34" charset="0"/>
              <a:sym typeface="Arial"/>
            </a:endParaRPr>
          </a:p>
        </p:txBody>
      </p:sp>
      <p:sp>
        <p:nvSpPr>
          <p:cNvPr id="11298" name="TextBox 41"/>
          <p:cNvSpPr txBox="1">
            <a:spLocks noChangeArrowheads="1"/>
          </p:cNvSpPr>
          <p:nvPr/>
        </p:nvSpPr>
        <p:spPr bwMode="auto">
          <a:xfrm>
            <a:off x="8604250" y="4784725"/>
            <a:ext cx="215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ru-RU" altLang="ru-RU" b="1" dirty="0"/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251520" y="267494"/>
            <a:ext cx="8568952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/>
          <p:cNvCxnSpPr/>
          <p:nvPr/>
        </p:nvCxnSpPr>
        <p:spPr>
          <a:xfrm>
            <a:off x="251520" y="4803998"/>
            <a:ext cx="8568952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88435" y="389551"/>
            <a:ext cx="8424936" cy="38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solidFill>
                  <a:schemeClr val="bg2"/>
                </a:solidFill>
                <a:ea typeface="Roboto"/>
                <a:cs typeface="Roboto"/>
                <a:sym typeface="Roboto"/>
              </a:rPr>
              <a:t>ОТБОР ПРОЕКТОВ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323528" y="411510"/>
            <a:ext cx="144016" cy="3600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180714" y="1252231"/>
            <a:ext cx="6480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  </a:t>
            </a:r>
            <a:r>
              <a:rPr lang="ru-RU" b="1" dirty="0"/>
              <a:t>ПРЕДВАРИТЕЛЬНЫЕ ЗАЯВКИ НА ФИНАНСИРОВАНИЕ ПРОЕКТОВ</a:t>
            </a:r>
            <a:r>
              <a:rPr lang="en-US" b="1" dirty="0"/>
              <a:t>  </a:t>
            </a:r>
            <a:endParaRPr lang="ru-RU" b="1" dirty="0"/>
          </a:p>
        </p:txBody>
      </p:sp>
      <p:sp>
        <p:nvSpPr>
          <p:cNvPr id="36" name="모서리가 둥근 직사각형 4"/>
          <p:cNvSpPr/>
          <p:nvPr/>
        </p:nvSpPr>
        <p:spPr>
          <a:xfrm>
            <a:off x="2771800" y="1990412"/>
            <a:ext cx="3528392" cy="833704"/>
          </a:xfrm>
          <a:prstGeom prst="roundRect">
            <a:avLst>
              <a:gd name="adj" fmla="val 13574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/>
          </a:scene3d>
          <a:sp3d prstMaterial="plastic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GUSEVSVL@MOSREG.RU</a:t>
            </a:r>
          </a:p>
        </p:txBody>
      </p:sp>
      <p:grpSp>
        <p:nvGrpSpPr>
          <p:cNvPr id="38" name="그룹 27"/>
          <p:cNvGrpSpPr/>
          <p:nvPr/>
        </p:nvGrpSpPr>
        <p:grpSpPr>
          <a:xfrm>
            <a:off x="251520" y="1203598"/>
            <a:ext cx="675075" cy="405045"/>
            <a:chOff x="1016605" y="5229200"/>
            <a:chExt cx="900100" cy="540060"/>
          </a:xfrm>
          <a:solidFill>
            <a:schemeClr val="accent6">
              <a:lumMod val="75000"/>
              <a:alpha val="80000"/>
            </a:schemeClr>
          </a:solidFill>
        </p:grpSpPr>
        <p:sp>
          <p:nvSpPr>
            <p:cNvPr id="39" name="갈매기형 수장 23"/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갈매기형 수장 24"/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8604448" y="4784253"/>
            <a:ext cx="216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939399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9"/>
          <p:cNvSpPr txBox="1">
            <a:spLocks/>
          </p:cNvSpPr>
          <p:nvPr/>
        </p:nvSpPr>
        <p:spPr>
          <a:xfrm>
            <a:off x="571500" y="123825"/>
            <a:ext cx="6592888" cy="1152525"/>
          </a:xfrm>
          <a:prstGeom prst="rect">
            <a:avLst/>
          </a:prstGeom>
        </p:spPr>
        <p:txBody>
          <a:bodyPr lIns="91425" tIns="91425" rIns="91425" bIns="91425" anchor="ctr"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ru-RU" altLang="ru-RU" sz="1600" b="1" dirty="0">
                <a:solidFill>
                  <a:schemeClr val="bg1"/>
                </a:solidFill>
              </a:rPr>
              <a:t>МИНИСТЕРСТВО ИНВЕСТИЦИЙ И ИННОВАЦИЙ</a:t>
            </a:r>
            <a:br>
              <a:rPr lang="ru-RU" altLang="ru-RU" sz="1600" b="1" dirty="0">
                <a:solidFill>
                  <a:schemeClr val="bg1"/>
                </a:solidFill>
              </a:rPr>
            </a:br>
            <a:r>
              <a:rPr lang="ru-RU" altLang="ru-RU" sz="1600" b="1" dirty="0">
                <a:solidFill>
                  <a:schemeClr val="bg1"/>
                </a:solidFill>
              </a:rPr>
              <a:t>МОСКОВСКОЙ ОБЛАСТИ</a:t>
            </a:r>
            <a:endParaRPr lang="ru-RU" altLang="ru-RU" sz="16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288" y="411163"/>
            <a:ext cx="144462" cy="5762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wiss-2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3669</TotalTime>
  <Words>298</Words>
  <Application>Microsoft Office PowerPoint</Application>
  <PresentationFormat>Экран (16:9)</PresentationFormat>
  <Paragraphs>114</Paragraphs>
  <Slides>9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Lato</vt:lpstr>
      <vt:lpstr>Arial</vt:lpstr>
      <vt:lpstr>Roboto</vt:lpstr>
      <vt:lpstr>Gulim</vt:lpstr>
      <vt:lpstr>Malgun Gothic</vt:lpstr>
      <vt:lpstr>Calibri</vt:lpstr>
      <vt:lpstr>swiss-2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Company Name</dc:title>
  <dc:creator>Дембицкий Михаил Николаевич</dc:creator>
  <cp:lastModifiedBy>User</cp:lastModifiedBy>
  <cp:revision>349</cp:revision>
  <dcterms:modified xsi:type="dcterms:W3CDTF">2017-04-19T14:38:19Z</dcterms:modified>
</cp:coreProperties>
</file>