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2" r:id="rId1"/>
  </p:sldMasterIdLst>
  <p:notesMasterIdLst>
    <p:notesMasterId r:id="rId8"/>
  </p:notesMasterIdLst>
  <p:handoutMasterIdLst>
    <p:handoutMasterId r:id="rId9"/>
  </p:handoutMasterIdLst>
  <p:sldIdLst>
    <p:sldId id="393" r:id="rId2"/>
    <p:sldId id="395" r:id="rId3"/>
    <p:sldId id="394" r:id="rId4"/>
    <p:sldId id="392" r:id="rId5"/>
    <p:sldId id="396" r:id="rId6"/>
    <p:sldId id="379" r:id="rId7"/>
  </p:sldIdLst>
  <p:sldSz cx="9906000" cy="6858000" type="A4"/>
  <p:notesSz cx="9926638" cy="6797675"/>
  <p:defaultTextStyle>
    <a:defPPr>
      <a:defRPr lang="ru-RU"/>
    </a:defPPr>
    <a:lvl1pPr algn="l" defTabSz="912813" rtl="0" fontAlgn="base">
      <a:spcBef>
        <a:spcPct val="0"/>
      </a:spcBef>
      <a:spcAft>
        <a:spcPct val="0"/>
      </a:spcAft>
      <a:defRPr kern="1200">
        <a:solidFill>
          <a:schemeClr val="tx1"/>
        </a:solidFill>
        <a:latin typeface="Arial" charset="0"/>
        <a:ea typeface="+mn-ea"/>
        <a:cs typeface="Arial" charset="0"/>
      </a:defRPr>
    </a:lvl1pPr>
    <a:lvl2pPr marL="455613" indent="1588" algn="l" defTabSz="912813" rtl="0" fontAlgn="base">
      <a:spcBef>
        <a:spcPct val="0"/>
      </a:spcBef>
      <a:spcAft>
        <a:spcPct val="0"/>
      </a:spcAft>
      <a:defRPr kern="1200">
        <a:solidFill>
          <a:schemeClr val="tx1"/>
        </a:solidFill>
        <a:latin typeface="Arial" charset="0"/>
        <a:ea typeface="+mn-ea"/>
        <a:cs typeface="Arial" charset="0"/>
      </a:defRPr>
    </a:lvl2pPr>
    <a:lvl3pPr marL="912813" indent="1588" algn="l" defTabSz="912813" rtl="0" fontAlgn="base">
      <a:spcBef>
        <a:spcPct val="0"/>
      </a:spcBef>
      <a:spcAft>
        <a:spcPct val="0"/>
      </a:spcAft>
      <a:defRPr kern="1200">
        <a:solidFill>
          <a:schemeClr val="tx1"/>
        </a:solidFill>
        <a:latin typeface="Arial" charset="0"/>
        <a:ea typeface="+mn-ea"/>
        <a:cs typeface="Arial" charset="0"/>
      </a:defRPr>
    </a:lvl3pPr>
    <a:lvl4pPr marL="1370013" indent="1588" algn="l" defTabSz="912813" rtl="0" fontAlgn="base">
      <a:spcBef>
        <a:spcPct val="0"/>
      </a:spcBef>
      <a:spcAft>
        <a:spcPct val="0"/>
      </a:spcAft>
      <a:defRPr kern="1200">
        <a:solidFill>
          <a:schemeClr val="tx1"/>
        </a:solidFill>
        <a:latin typeface="Arial" charset="0"/>
        <a:ea typeface="+mn-ea"/>
        <a:cs typeface="Arial" charset="0"/>
      </a:defRPr>
    </a:lvl4pPr>
    <a:lvl5pPr marL="1827213" indent="1588" algn="l" defTabSz="912813"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4028">
          <p15:clr>
            <a:srgbClr val="A4A3A4"/>
          </p15:clr>
        </p15:guide>
        <p15:guide id="2" orient="horz" pos="2102">
          <p15:clr>
            <a:srgbClr val="A4A3A4"/>
          </p15:clr>
        </p15:guide>
        <p15:guide id="3" pos="320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9706"/>
    <a:srgbClr val="F55F0B"/>
    <a:srgbClr val="F7B309"/>
    <a:srgbClr val="090DB7"/>
    <a:srgbClr val="18481D"/>
    <a:srgbClr val="0099CC"/>
    <a:srgbClr val="23669D"/>
    <a:srgbClr val="CCECFF"/>
    <a:srgbClr val="D7EDF4"/>
    <a:srgbClr val="00B5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Средний стиль 3 - акцент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Средний стиль 3 - акцент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4" autoAdjust="0"/>
    <p:restoredTop sz="99754" autoAdjust="0"/>
  </p:normalViewPr>
  <p:slideViewPr>
    <p:cSldViewPr snapToGrid="0">
      <p:cViewPr>
        <p:scale>
          <a:sx n="97" d="100"/>
          <a:sy n="97" d="100"/>
        </p:scale>
        <p:origin x="-1302" y="-522"/>
      </p:cViewPr>
      <p:guideLst>
        <p:guide orient="horz" pos="4028"/>
        <p:guide orient="horz" pos="2102"/>
        <p:guide pos="3207"/>
      </p:guideLst>
    </p:cSldViewPr>
  </p:slideViewPr>
  <p:outlineViewPr>
    <p:cViewPr>
      <p:scale>
        <a:sx n="33" d="100"/>
        <a:sy n="33" d="100"/>
      </p:scale>
      <p:origin x="18" y="0"/>
    </p:cViewPr>
  </p:outlin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b="1">
                <a:latin typeface="Century Gothic" panose="020B0502020202020204" pitchFamily="34" charset="0"/>
              </a:defRPr>
            </a:pPr>
            <a:r>
              <a:rPr lang="ru-RU" sz="1400" b="1" dirty="0">
                <a:latin typeface="Century Gothic" panose="020B0502020202020204" pitchFamily="34" charset="0"/>
              </a:rPr>
              <a:t>Средства</a:t>
            </a:r>
            <a:r>
              <a:rPr lang="ru-RU" sz="1400" b="1" baseline="0" dirty="0">
                <a:latin typeface="Century Gothic" panose="020B0502020202020204" pitchFamily="34" charset="0"/>
              </a:rPr>
              <a:t> фонда  используются на 100%</a:t>
            </a:r>
            <a:endParaRPr lang="ru-RU" sz="1400" b="1" dirty="0">
              <a:latin typeface="Century Gothic" panose="020B0502020202020204" pitchFamily="34" charset="0"/>
            </a:endParaRPr>
          </a:p>
        </c:rich>
      </c:tx>
      <c:layout>
        <c:manualLayout>
          <c:xMode val="edge"/>
          <c:yMode val="edge"/>
          <c:x val="0.20744009427352342"/>
          <c:y val="1.7581886960391629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5252042523104861"/>
          <c:y val="0.16762416555407209"/>
          <c:w val="0.8474795747689513"/>
          <c:h val="0.61774935387856589"/>
        </c:manualLayout>
      </c:layout>
      <c:bar3DChart>
        <c:barDir val="col"/>
        <c:grouping val="clustered"/>
        <c:varyColors val="0"/>
        <c:ser>
          <c:idx val="0"/>
          <c:order val="0"/>
          <c:tx>
            <c:strRef>
              <c:f>Лист1!$B$1</c:f>
              <c:strCache>
                <c:ptCount val="1"/>
                <c:pt idx="0">
                  <c:v>Динамика портфеля займов</c:v>
                </c:pt>
              </c:strCache>
            </c:strRef>
          </c:tx>
          <c:spPr>
            <a:solidFill>
              <a:schemeClr val="accent1"/>
            </a:solidFill>
            <a:ln>
              <a:noFill/>
            </a:ln>
            <a:effectLst/>
            <a:sp3d/>
          </c:spPr>
          <c:invertIfNegative val="0"/>
          <c:dLbls>
            <c:dLbl>
              <c:idx val="0"/>
              <c:layout>
                <c:manualLayout>
                  <c:x val="-1.8388843121101634E-2"/>
                  <c:y val="2.3931436737533125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A27-4609-ADB8-7E2364FA4EC9}"/>
                </c:ext>
              </c:extLst>
            </c:dLbl>
            <c:dLbl>
              <c:idx val="1"/>
              <c:layout>
                <c:manualLayout>
                  <c:x val="-7.2730964063736137E-2"/>
                  <c:y val="3.8024032042723581E-2"/>
                </c:manualLayout>
              </c:layout>
              <c:numFmt formatCode="#,##0" sourceLinked="0"/>
              <c:spPr>
                <a:solidFill>
                  <a:prstClr val="white"/>
                </a:solidFill>
                <a:ln w="9525" cap="flat" cmpd="sng" algn="ctr">
                  <a:solidFill>
                    <a:prstClr val="black">
                      <a:lumMod val="25000"/>
                      <a:lumOff val="75000"/>
                    </a:prstClr>
                  </a:solidFill>
                  <a:prstDash val="solid"/>
                  <a:round/>
                  <a:headEnd type="none" w="med" len="med"/>
                  <a:tailEnd type="none" w="med" len="med"/>
                  <a:extLst>
                    <a:ext uri="{C807C97D-BFC1-408E-A445-0C87EB9F89A2}">
                      <ask:lineSketchStyleProps xmlns:ask="http://schemas.microsoft.com/office/drawing/2018/sketchyshapes" xmlns:c16r2="http://schemas.microsoft.com/office/drawing/2015/06/chart" xmlns:r="http://schemas.openxmlformats.org/officeDocument/2006/relationships" xmlns="" sd="0">
                        <a:custGeom>
                          <a:avLst/>
                          <a:gdLst/>
                          <a:ahLst/>
                          <a:cxnLst/>
                          <a:rect l="0" t="0" r="0" b="0"/>
                          <a:pathLst/>
                        </a:custGeom>
                        <ask:type/>
                        <ask:seed>0</ask:seed>
                      </ask:lineSketchStyleProps>
                    </a:ext>
                  </a:extLst>
                </a:ln>
                <a:effectLst/>
              </c:spPr>
              <c:txPr>
                <a:bodyPr rot="0" vert="horz"/>
                <a:lstStyle/>
                <a:p>
                  <a:pPr>
                    <a:defRPr/>
                  </a:pPr>
                  <a:endParaRPr lang="ru-RU"/>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15:spPr xmlns:c15="http://schemas.microsoft.com/office/drawing/2012/chart">
                    <a:prstGeom prst="wedgeRectCallout">
                      <a:avLst>
                        <a:gd name="adj1" fmla="val 104595"/>
                        <a:gd name="adj2" fmla="val 91856"/>
                      </a:avLst>
                    </a:prstGeom>
                  </c15:spPr>
                </c:ext>
                <c:ext xmlns:c16="http://schemas.microsoft.com/office/drawing/2014/chart" uri="{C3380CC4-5D6E-409C-BE32-E72D297353CC}">
                  <c16:uniqueId val="{00000001-1A27-4609-ADB8-7E2364FA4EC9}"/>
                </c:ext>
              </c:extLst>
            </c:dLbl>
            <c:dLbl>
              <c:idx val="2"/>
              <c:layout>
                <c:manualLayout>
                  <c:x val="-7.1172825094382275E-2"/>
                  <c:y val="3.594282866638642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A27-4609-ADB8-7E2364FA4EC9}"/>
                </c:ext>
              </c:extLst>
            </c:dLbl>
            <c:dLbl>
              <c:idx val="3"/>
              <c:layout>
                <c:manualLayout>
                  <c:x val="-9.0064647539057199E-2"/>
                  <c:y val="-7.9339118825100131E-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A27-4609-ADB8-7E2364FA4EC9}"/>
                </c:ext>
              </c:extLst>
            </c:dLbl>
            <c:dLbl>
              <c:idx val="4"/>
              <c:layout>
                <c:manualLayout>
                  <c:x val="-7.9956209813324283E-2"/>
                  <c:y val="-1.605596452762704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1A27-4609-ADB8-7E2364FA4EC9}"/>
                </c:ext>
              </c:extLst>
            </c:dLbl>
            <c:numFmt formatCode="#,##0" sourceLinked="0"/>
            <c:spPr>
              <a:solidFill>
                <a:prstClr val="white"/>
              </a:solidFill>
              <a:ln>
                <a:solidFill>
                  <a:prstClr val="black">
                    <a:lumMod val="25000"/>
                    <a:lumOff val="75000"/>
                  </a:prstClr>
                </a:solidFill>
              </a:ln>
              <a:effectLst/>
            </c:spPr>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15:showLeaderLines val="0"/>
              </c:ext>
            </c:extLst>
          </c:dLbls>
          <c:cat>
            <c:numRef>
              <c:f>Лист1!$A$2:$A$5</c:f>
              <c:numCache>
                <c:formatCode>General</c:formatCode>
                <c:ptCount val="4"/>
                <c:pt idx="0">
                  <c:v>2016</c:v>
                </c:pt>
                <c:pt idx="1">
                  <c:v>2017</c:v>
                </c:pt>
                <c:pt idx="2">
                  <c:v>2018</c:v>
                </c:pt>
                <c:pt idx="3">
                  <c:v>2019</c:v>
                </c:pt>
              </c:numCache>
            </c:numRef>
          </c:cat>
          <c:val>
            <c:numRef>
              <c:f>Лист1!$B$2:$B$5</c:f>
              <c:numCache>
                <c:formatCode>General</c:formatCode>
                <c:ptCount val="4"/>
                <c:pt idx="0">
                  <c:v>242.4</c:v>
                </c:pt>
                <c:pt idx="1">
                  <c:v>275</c:v>
                </c:pt>
                <c:pt idx="2">
                  <c:v>276</c:v>
                </c:pt>
                <c:pt idx="3">
                  <c:v>321</c:v>
                </c:pt>
              </c:numCache>
            </c:numRef>
          </c:val>
          <c:extLst xmlns:c16r2="http://schemas.microsoft.com/office/drawing/2015/06/chart">
            <c:ext xmlns:c16="http://schemas.microsoft.com/office/drawing/2014/chart" uri="{C3380CC4-5D6E-409C-BE32-E72D297353CC}">
              <c16:uniqueId val="{00000005-1A27-4609-ADB8-7E2364FA4EC9}"/>
            </c:ext>
          </c:extLst>
        </c:ser>
        <c:dLbls>
          <c:showLegendKey val="0"/>
          <c:showVal val="0"/>
          <c:showCatName val="0"/>
          <c:showSerName val="0"/>
          <c:showPercent val="0"/>
          <c:showBubbleSize val="0"/>
        </c:dLbls>
        <c:gapWidth val="150"/>
        <c:shape val="box"/>
        <c:axId val="38834176"/>
        <c:axId val="96580096"/>
        <c:axId val="0"/>
      </c:bar3DChart>
      <c:catAx>
        <c:axId val="38834176"/>
        <c:scaling>
          <c:orientation val="minMax"/>
        </c:scaling>
        <c:delete val="0"/>
        <c:axPos val="b"/>
        <c:numFmt formatCode="General" sourceLinked="1"/>
        <c:majorTickMark val="none"/>
        <c:minorTickMark val="none"/>
        <c:tickLblPos val="nextTo"/>
        <c:spPr>
          <a:noFill/>
          <a:ln>
            <a:noFill/>
          </a:ln>
          <a:effectLst/>
        </c:spPr>
        <c:txPr>
          <a:bodyPr rot="-60000000" vert="horz"/>
          <a:lstStyle/>
          <a:p>
            <a:pPr>
              <a:defRPr sz="1200" b="1"/>
            </a:pPr>
            <a:endParaRPr lang="ru-RU"/>
          </a:p>
        </c:txPr>
        <c:crossAx val="96580096"/>
        <c:crosses val="autoZero"/>
        <c:auto val="1"/>
        <c:lblAlgn val="ctr"/>
        <c:lblOffset val="100"/>
        <c:noMultiLvlLbl val="0"/>
      </c:catAx>
      <c:valAx>
        <c:axId val="96580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ru-RU" dirty="0"/>
                  <a:t>Портфель займов,  млн. руб.</a:t>
                </a:r>
              </a:p>
            </c:rich>
          </c:tx>
          <c:layout>
            <c:manualLayout>
              <c:xMode val="edge"/>
              <c:yMode val="edge"/>
              <c:x val="4.7567083269428739E-3"/>
              <c:y val="0.25643569203382294"/>
            </c:manualLayout>
          </c:layout>
          <c:overlay val="0"/>
          <c:spPr>
            <a:noFill/>
            <a:ln>
              <a:noFill/>
            </a:ln>
            <a:effectLst/>
          </c:spPr>
        </c:title>
        <c:numFmt formatCode="General" sourceLinked="1"/>
        <c:majorTickMark val="none"/>
        <c:minorTickMark val="none"/>
        <c:tickLblPos val="nextTo"/>
        <c:spPr>
          <a:noFill/>
          <a:ln>
            <a:noFill/>
          </a:ln>
          <a:effectLst/>
        </c:spPr>
        <c:txPr>
          <a:bodyPr rot="-60000000" vert="horz"/>
          <a:lstStyle/>
          <a:p>
            <a:pPr>
              <a:defRPr/>
            </a:pPr>
            <a:endParaRPr lang="ru-RU"/>
          </a:p>
        </c:txPr>
        <c:crossAx val="3883417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Century Gothic" panose="020B0502020202020204" pitchFamily="34" charset="0"/>
        </a:defRPr>
      </a:pPr>
      <a:endParaRPr lang="ru-RU"/>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0.15198</cdr:x>
      <cdr:y>0.29625</cdr:y>
    </cdr:from>
    <cdr:to>
      <cdr:x>0.97975</cdr:x>
      <cdr:y>0.29625</cdr:y>
    </cdr:to>
    <cdr:cxnSp macro="">
      <cdr:nvCxnSpPr>
        <cdr:cNvPr id="3" name="Прямая соединительная линия 2">
          <a:extLst xmlns:a="http://schemas.openxmlformats.org/drawingml/2006/main">
            <a:ext uri="{FF2B5EF4-FFF2-40B4-BE49-F238E27FC236}">
              <a16:creationId xmlns:a16="http://schemas.microsoft.com/office/drawing/2014/main" xmlns="" id="{1F4CC498-AAA9-4C38-87D1-D93D6FDA44EE}"/>
            </a:ext>
          </a:extLst>
        </cdr:cNvPr>
        <cdr:cNvCxnSpPr/>
      </cdr:nvCxnSpPr>
      <cdr:spPr>
        <a:xfrm xmlns:a="http://schemas.openxmlformats.org/drawingml/2006/main">
          <a:off x="550972" y="1331361"/>
          <a:ext cx="3000828" cy="0"/>
        </a:xfrm>
        <a:prstGeom xmlns:a="http://schemas.openxmlformats.org/drawingml/2006/main" prst="line">
          <a:avLst/>
        </a:prstGeom>
        <a:ln xmlns:a="http://schemas.openxmlformats.org/drawingml/2006/main" w="127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2" y="0"/>
            <a:ext cx="4301543" cy="339884"/>
          </a:xfrm>
          <a:prstGeom prst="rect">
            <a:avLst/>
          </a:prstGeom>
          <a:noFill/>
          <a:ln w="9525">
            <a:noFill/>
            <a:miter lim="800000"/>
            <a:headEnd/>
            <a:tailEnd/>
          </a:ln>
          <a:effectLst/>
        </p:spPr>
        <p:txBody>
          <a:bodyPr vert="horz" wrap="square" lIns="91422" tIns="45710" rIns="91422" bIns="45710" numCol="1" anchor="t" anchorCtr="0" compatLnSpc="1">
            <a:prstTxWarp prst="textNoShape">
              <a:avLst/>
            </a:prstTxWarp>
          </a:bodyPr>
          <a:lstStyle>
            <a:lvl1pPr>
              <a:defRPr sz="1200"/>
            </a:lvl1pPr>
          </a:lstStyle>
          <a:p>
            <a:endParaRPr lang="ru-RU"/>
          </a:p>
        </p:txBody>
      </p:sp>
      <p:sp>
        <p:nvSpPr>
          <p:cNvPr id="26627" name="Rectangle 3"/>
          <p:cNvSpPr>
            <a:spLocks noGrp="1" noChangeArrowheads="1"/>
          </p:cNvSpPr>
          <p:nvPr>
            <p:ph type="dt" sz="quarter" idx="1"/>
          </p:nvPr>
        </p:nvSpPr>
        <p:spPr bwMode="auto">
          <a:xfrm>
            <a:off x="5622800" y="0"/>
            <a:ext cx="4301543" cy="339884"/>
          </a:xfrm>
          <a:prstGeom prst="rect">
            <a:avLst/>
          </a:prstGeom>
          <a:noFill/>
          <a:ln w="9525">
            <a:noFill/>
            <a:miter lim="800000"/>
            <a:headEnd/>
            <a:tailEnd/>
          </a:ln>
          <a:effectLst/>
        </p:spPr>
        <p:txBody>
          <a:bodyPr vert="horz" wrap="square" lIns="91422" tIns="45710" rIns="91422" bIns="45710" numCol="1" anchor="t" anchorCtr="0" compatLnSpc="1">
            <a:prstTxWarp prst="textNoShape">
              <a:avLst/>
            </a:prstTxWarp>
          </a:bodyPr>
          <a:lstStyle>
            <a:lvl1pPr algn="r">
              <a:defRPr sz="1200"/>
            </a:lvl1pPr>
          </a:lstStyle>
          <a:p>
            <a:fld id="{B76A8ECD-D3F8-4CB7-ADA6-DB927FE53768}" type="datetimeFigureOut">
              <a:rPr lang="ru-RU"/>
              <a:pPr/>
              <a:t>28.10.2019</a:t>
            </a:fld>
            <a:endParaRPr lang="ru-RU"/>
          </a:p>
        </p:txBody>
      </p:sp>
      <p:sp>
        <p:nvSpPr>
          <p:cNvPr id="26628" name="Rectangle 4"/>
          <p:cNvSpPr>
            <a:spLocks noGrp="1" noChangeArrowheads="1"/>
          </p:cNvSpPr>
          <p:nvPr>
            <p:ph type="ftr" sz="quarter" idx="2"/>
          </p:nvPr>
        </p:nvSpPr>
        <p:spPr bwMode="auto">
          <a:xfrm>
            <a:off x="2" y="6456613"/>
            <a:ext cx="4301543" cy="339884"/>
          </a:xfrm>
          <a:prstGeom prst="rect">
            <a:avLst/>
          </a:prstGeom>
          <a:noFill/>
          <a:ln w="9525">
            <a:noFill/>
            <a:miter lim="800000"/>
            <a:headEnd/>
            <a:tailEnd/>
          </a:ln>
          <a:effectLst/>
        </p:spPr>
        <p:txBody>
          <a:bodyPr vert="horz" wrap="square" lIns="91422" tIns="45710" rIns="91422" bIns="45710" numCol="1" anchor="b" anchorCtr="0" compatLnSpc="1">
            <a:prstTxWarp prst="textNoShape">
              <a:avLst/>
            </a:prstTxWarp>
          </a:bodyPr>
          <a:lstStyle>
            <a:lvl1pPr>
              <a:defRPr sz="1200"/>
            </a:lvl1pPr>
          </a:lstStyle>
          <a:p>
            <a:endParaRPr lang="ru-RU"/>
          </a:p>
        </p:txBody>
      </p:sp>
      <p:sp>
        <p:nvSpPr>
          <p:cNvPr id="26629" name="Rectangle 5"/>
          <p:cNvSpPr>
            <a:spLocks noGrp="1" noChangeArrowheads="1"/>
          </p:cNvSpPr>
          <p:nvPr>
            <p:ph type="sldNum" sz="quarter" idx="3"/>
          </p:nvPr>
        </p:nvSpPr>
        <p:spPr bwMode="auto">
          <a:xfrm>
            <a:off x="5622800" y="6456613"/>
            <a:ext cx="4301543" cy="339884"/>
          </a:xfrm>
          <a:prstGeom prst="rect">
            <a:avLst/>
          </a:prstGeom>
          <a:noFill/>
          <a:ln w="9525">
            <a:noFill/>
            <a:miter lim="800000"/>
            <a:headEnd/>
            <a:tailEnd/>
          </a:ln>
          <a:effectLst/>
        </p:spPr>
        <p:txBody>
          <a:bodyPr vert="horz" wrap="square" lIns="91422" tIns="45710" rIns="91422" bIns="45710" numCol="1" anchor="b" anchorCtr="0" compatLnSpc="1">
            <a:prstTxWarp prst="textNoShape">
              <a:avLst/>
            </a:prstTxWarp>
          </a:bodyPr>
          <a:lstStyle>
            <a:lvl1pPr algn="r">
              <a:defRPr sz="1200"/>
            </a:lvl1pPr>
          </a:lstStyle>
          <a:p>
            <a:fld id="{9C4308CA-9ECD-4938-A3B7-3AB3B4BEC9D7}" type="slidenum">
              <a:rPr lang="ru-RU"/>
              <a:pPr/>
              <a:t>‹#›</a:t>
            </a:fld>
            <a:endParaRPr lang="ru-RU"/>
          </a:p>
        </p:txBody>
      </p:sp>
    </p:spTree>
    <p:extLst>
      <p:ext uri="{BB962C8B-B14F-4D97-AF65-F5344CB8AC3E}">
        <p14:creationId xmlns:p14="http://schemas.microsoft.com/office/powerpoint/2010/main" val="283043422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1543" cy="341064"/>
          </a:xfrm>
          <a:prstGeom prst="rect">
            <a:avLst/>
          </a:prstGeom>
        </p:spPr>
        <p:txBody>
          <a:bodyPr vert="horz" lIns="91422" tIns="45710" rIns="91422" bIns="45710" rtlCol="0"/>
          <a:lstStyle>
            <a:lvl1pPr algn="l" defTabSz="914011"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5622800" y="0"/>
            <a:ext cx="4301543" cy="341064"/>
          </a:xfrm>
          <a:prstGeom prst="rect">
            <a:avLst/>
          </a:prstGeom>
        </p:spPr>
        <p:txBody>
          <a:bodyPr vert="horz" lIns="91422" tIns="45710" rIns="91422" bIns="45710" rtlCol="0"/>
          <a:lstStyle>
            <a:lvl1pPr algn="r" defTabSz="914011" fontAlgn="auto">
              <a:spcBef>
                <a:spcPts val="0"/>
              </a:spcBef>
              <a:spcAft>
                <a:spcPts val="0"/>
              </a:spcAft>
              <a:defRPr sz="1200" smtClean="0">
                <a:latin typeface="+mn-lt"/>
                <a:cs typeface="+mn-cs"/>
              </a:defRPr>
            </a:lvl1pPr>
          </a:lstStyle>
          <a:p>
            <a:pPr>
              <a:defRPr/>
            </a:pPr>
            <a:fld id="{E600AE7D-F9E9-4F84-A156-86B40493E244}" type="datetimeFigureOut">
              <a:rPr lang="ru-RU"/>
              <a:pPr>
                <a:defRPr/>
              </a:pPr>
              <a:t>28.10.2019</a:t>
            </a:fld>
            <a:endParaRPr lang="ru-RU"/>
          </a:p>
        </p:txBody>
      </p:sp>
      <p:sp>
        <p:nvSpPr>
          <p:cNvPr id="4" name="Образ слайда 3"/>
          <p:cNvSpPr>
            <a:spLocks noGrp="1" noRot="1" noChangeAspect="1"/>
          </p:cNvSpPr>
          <p:nvPr>
            <p:ph type="sldImg" idx="2"/>
          </p:nvPr>
        </p:nvSpPr>
        <p:spPr>
          <a:xfrm>
            <a:off x="3308350" y="850900"/>
            <a:ext cx="3309938" cy="2292350"/>
          </a:xfrm>
          <a:prstGeom prst="rect">
            <a:avLst/>
          </a:prstGeom>
          <a:noFill/>
          <a:ln w="12700">
            <a:solidFill>
              <a:prstClr val="black"/>
            </a:solidFill>
          </a:ln>
        </p:spPr>
        <p:txBody>
          <a:bodyPr vert="horz" lIns="91422" tIns="45710" rIns="91422" bIns="45710" rtlCol="0" anchor="ctr"/>
          <a:lstStyle/>
          <a:p>
            <a:pPr lvl="0"/>
            <a:endParaRPr lang="ru-RU" noProof="0"/>
          </a:p>
        </p:txBody>
      </p:sp>
      <p:sp>
        <p:nvSpPr>
          <p:cNvPr id="5" name="Заметки 4"/>
          <p:cNvSpPr>
            <a:spLocks noGrp="1"/>
          </p:cNvSpPr>
          <p:nvPr>
            <p:ph type="body" sz="quarter" idx="3"/>
          </p:nvPr>
        </p:nvSpPr>
        <p:spPr>
          <a:xfrm>
            <a:off x="992665" y="3271382"/>
            <a:ext cx="7941310" cy="2676585"/>
          </a:xfrm>
          <a:prstGeom prst="rect">
            <a:avLst/>
          </a:prstGeom>
        </p:spPr>
        <p:txBody>
          <a:bodyPr vert="horz" lIns="91422" tIns="45710" rIns="91422" bIns="4571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2" y="6456611"/>
            <a:ext cx="4301543" cy="341064"/>
          </a:xfrm>
          <a:prstGeom prst="rect">
            <a:avLst/>
          </a:prstGeom>
        </p:spPr>
        <p:txBody>
          <a:bodyPr vert="horz" lIns="91422" tIns="45710" rIns="91422" bIns="45710" rtlCol="0" anchor="b"/>
          <a:lstStyle>
            <a:lvl1pPr algn="l" defTabSz="914011"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5622800" y="6456611"/>
            <a:ext cx="4301543" cy="341064"/>
          </a:xfrm>
          <a:prstGeom prst="rect">
            <a:avLst/>
          </a:prstGeom>
        </p:spPr>
        <p:txBody>
          <a:bodyPr vert="horz" lIns="91422" tIns="45710" rIns="91422" bIns="45710" rtlCol="0" anchor="b"/>
          <a:lstStyle>
            <a:lvl1pPr algn="r" defTabSz="914011" fontAlgn="auto">
              <a:spcBef>
                <a:spcPts val="0"/>
              </a:spcBef>
              <a:spcAft>
                <a:spcPts val="0"/>
              </a:spcAft>
              <a:defRPr sz="1200" smtClean="0">
                <a:latin typeface="+mn-lt"/>
                <a:cs typeface="+mn-cs"/>
              </a:defRPr>
            </a:lvl1pPr>
          </a:lstStyle>
          <a:p>
            <a:pPr>
              <a:defRPr/>
            </a:pPr>
            <a:fld id="{FFCAF51E-F1B1-43A5-A16B-11FDE87028DC}" type="slidenum">
              <a:rPr lang="ru-RU"/>
              <a:pPr>
                <a:defRPr/>
              </a:pPr>
              <a:t>‹#›</a:t>
            </a:fld>
            <a:endParaRPr lang="ru-RU"/>
          </a:p>
        </p:txBody>
      </p:sp>
    </p:spTree>
    <p:extLst>
      <p:ext uri="{BB962C8B-B14F-4D97-AF65-F5344CB8AC3E}">
        <p14:creationId xmlns:p14="http://schemas.microsoft.com/office/powerpoint/2010/main" val="123514441"/>
      </p:ext>
    </p:extLst>
  </p:cSld>
  <p:clrMap bg1="lt1" tx1="dk1" bg2="lt2" tx2="dk2" accent1="accent1" accent2="accent2" accent3="accent3" accent4="accent4" accent5="accent5" accent6="accent6" hlink="hlink" folHlink="folHlink"/>
  <p:hf hdr="0" dt="0"/>
  <p:notesStyle>
    <a:lvl1pPr algn="l" defTabSz="912813" rtl="0" fontAlgn="base">
      <a:spcBef>
        <a:spcPct val="30000"/>
      </a:spcBef>
      <a:spcAft>
        <a:spcPct val="0"/>
      </a:spcAft>
      <a:defRPr sz="1200" kern="1200">
        <a:solidFill>
          <a:schemeClr val="tx1"/>
        </a:solidFill>
        <a:latin typeface="+mn-lt"/>
        <a:ea typeface="+mn-ea"/>
        <a:cs typeface="+mn-cs"/>
      </a:defRPr>
    </a:lvl1pPr>
    <a:lvl2pPr marL="455613" algn="l" defTabSz="912813" rtl="0" fontAlgn="base">
      <a:spcBef>
        <a:spcPct val="30000"/>
      </a:spcBef>
      <a:spcAft>
        <a:spcPct val="0"/>
      </a:spcAft>
      <a:defRPr sz="1200" kern="1200">
        <a:solidFill>
          <a:schemeClr val="tx1"/>
        </a:solidFill>
        <a:latin typeface="+mn-lt"/>
        <a:ea typeface="+mn-ea"/>
        <a:cs typeface="+mn-cs"/>
      </a:defRPr>
    </a:lvl2pPr>
    <a:lvl3pPr marL="912813" algn="l" defTabSz="912813" rtl="0" fontAlgn="base">
      <a:spcBef>
        <a:spcPct val="30000"/>
      </a:spcBef>
      <a:spcAft>
        <a:spcPct val="0"/>
      </a:spcAft>
      <a:defRPr sz="1200" kern="1200">
        <a:solidFill>
          <a:schemeClr val="tx1"/>
        </a:solidFill>
        <a:latin typeface="+mn-lt"/>
        <a:ea typeface="+mn-ea"/>
        <a:cs typeface="+mn-cs"/>
      </a:defRPr>
    </a:lvl3pPr>
    <a:lvl4pPr marL="1370013" algn="l" defTabSz="912813" rtl="0" fontAlgn="base">
      <a:spcBef>
        <a:spcPct val="30000"/>
      </a:spcBef>
      <a:spcAft>
        <a:spcPct val="0"/>
      </a:spcAft>
      <a:defRPr sz="1200" kern="1200">
        <a:solidFill>
          <a:schemeClr val="tx1"/>
        </a:solidFill>
        <a:latin typeface="+mn-lt"/>
        <a:ea typeface="+mn-ea"/>
        <a:cs typeface="+mn-cs"/>
      </a:defRPr>
    </a:lvl4pPr>
    <a:lvl5pPr marL="1827213" algn="l" defTabSz="912813" rtl="0" fontAlgn="base">
      <a:spcBef>
        <a:spcPct val="30000"/>
      </a:spcBef>
      <a:spcAft>
        <a:spcPct val="0"/>
      </a:spcAft>
      <a:defRPr sz="1200" kern="1200">
        <a:solidFill>
          <a:schemeClr val="tx1"/>
        </a:solidFill>
        <a:latin typeface="+mn-lt"/>
        <a:ea typeface="+mn-ea"/>
        <a:cs typeface="+mn-cs"/>
      </a:defRPr>
    </a:lvl5pPr>
    <a:lvl6pPr marL="2285488" algn="l" defTabSz="914195" rtl="0" eaLnBrk="1" latinLnBrk="0" hangingPunct="1">
      <a:defRPr sz="1200" kern="1200">
        <a:solidFill>
          <a:schemeClr val="tx1"/>
        </a:solidFill>
        <a:latin typeface="+mn-lt"/>
        <a:ea typeface="+mn-ea"/>
        <a:cs typeface="+mn-cs"/>
      </a:defRPr>
    </a:lvl6pPr>
    <a:lvl7pPr marL="2742585" algn="l" defTabSz="914195" rtl="0" eaLnBrk="1" latinLnBrk="0" hangingPunct="1">
      <a:defRPr sz="1200" kern="1200">
        <a:solidFill>
          <a:schemeClr val="tx1"/>
        </a:solidFill>
        <a:latin typeface="+mn-lt"/>
        <a:ea typeface="+mn-ea"/>
        <a:cs typeface="+mn-cs"/>
      </a:defRPr>
    </a:lvl7pPr>
    <a:lvl8pPr marL="3199682" algn="l" defTabSz="914195" rtl="0" eaLnBrk="1" latinLnBrk="0" hangingPunct="1">
      <a:defRPr sz="1200" kern="1200">
        <a:solidFill>
          <a:schemeClr val="tx1"/>
        </a:solidFill>
        <a:latin typeface="+mn-lt"/>
        <a:ea typeface="+mn-ea"/>
        <a:cs typeface="+mn-cs"/>
      </a:defRPr>
    </a:lvl8pPr>
    <a:lvl9pPr marL="3656779" algn="l" defTabSz="914195"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Master" Target="../slideMasters/slideMaster1.xml"/><Relationship Id="rId5" Type="http://schemas.openxmlformats.org/officeDocument/2006/relationships/tags" Target="../tags/tag7.xml"/><Relationship Id="rId4" Type="http://schemas.openxmlformats.org/officeDocument/2006/relationships/tags" Target="../tags/tag6.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2917825" y="2182813"/>
            <a:ext cx="5557838" cy="4602162"/>
            <a:chOff x="1663" y="1348"/>
            <a:chExt cx="3167" cy="2841"/>
          </a:xfrm>
        </p:grpSpPr>
        <p:sp>
          <p:nvSpPr>
            <p:cNvPr id="5" name="McK Confidential" hidden="1"/>
            <p:cNvSpPr txBox="1">
              <a:spLocks noChangeArrowheads="1"/>
            </p:cNvSpPr>
            <p:nvPr userDrawn="1"/>
          </p:nvSpPr>
          <p:spPr bwMode="auto">
            <a:xfrm>
              <a:off x="1663" y="1348"/>
              <a:ext cx="936" cy="133"/>
            </a:xfrm>
            <a:prstGeom prst="rect">
              <a:avLst/>
            </a:prstGeom>
            <a:noFill/>
            <a:ln>
              <a:noFill/>
            </a:ln>
          </p:spPr>
          <p:txBody>
            <a:bodyPr lIns="0" tIns="0" rIns="0" bIns="0">
              <a:spAutoFit/>
            </a:bodyPr>
            <a:lstStyle>
              <a:lvl1pPr>
                <a:defRPr kumimoji="1" sz="2400">
                  <a:solidFill>
                    <a:schemeClr val="tx1"/>
                  </a:solidFill>
                  <a:latin typeface="Arial" charset="0"/>
                  <a:ea typeface="Arial" charset="0"/>
                  <a:cs typeface="Arial" charset="0"/>
                </a:defRPr>
              </a:lvl1pPr>
              <a:lvl2pPr marL="742950" indent="-285750">
                <a:defRPr kumimoji="1" sz="2400">
                  <a:solidFill>
                    <a:schemeClr val="tx1"/>
                  </a:solidFill>
                  <a:latin typeface="Arial" charset="0"/>
                  <a:ea typeface="Arial" charset="0"/>
                </a:defRPr>
              </a:lvl2pPr>
              <a:lvl3pPr marL="1143000" indent="-228600">
                <a:defRPr kumimoji="1" sz="2400">
                  <a:solidFill>
                    <a:schemeClr val="tx1"/>
                  </a:solidFill>
                  <a:latin typeface="Arial" charset="0"/>
                  <a:ea typeface="Arial" charset="0"/>
                </a:defRPr>
              </a:lvl3pPr>
              <a:lvl4pPr marL="1600200" indent="-228600">
                <a:defRPr kumimoji="1" sz="2400">
                  <a:solidFill>
                    <a:schemeClr val="tx1"/>
                  </a:solidFill>
                  <a:latin typeface="Arial" charset="0"/>
                  <a:ea typeface="Arial" charset="0"/>
                </a:defRPr>
              </a:lvl4pPr>
              <a:lvl5pPr marL="2057400" indent="-228600">
                <a:defRPr kumimoji="1" sz="2400">
                  <a:solidFill>
                    <a:schemeClr val="tx1"/>
                  </a:solidFill>
                  <a:latin typeface="Arial" charset="0"/>
                  <a:ea typeface="Arial" charset="0"/>
                </a:defRPr>
              </a:lvl5pPr>
              <a:lvl6pPr marL="2514600" indent="-228600" fontAlgn="base">
                <a:spcBef>
                  <a:spcPct val="0"/>
                </a:spcBef>
                <a:spcAft>
                  <a:spcPct val="0"/>
                </a:spcAft>
                <a:defRPr kumimoji="1" sz="2400">
                  <a:solidFill>
                    <a:schemeClr val="tx1"/>
                  </a:solidFill>
                  <a:latin typeface="Arial" charset="0"/>
                  <a:ea typeface="Arial" charset="0"/>
                </a:defRPr>
              </a:lvl6pPr>
              <a:lvl7pPr marL="2971800" indent="-228600" fontAlgn="base">
                <a:spcBef>
                  <a:spcPct val="0"/>
                </a:spcBef>
                <a:spcAft>
                  <a:spcPct val="0"/>
                </a:spcAft>
                <a:defRPr kumimoji="1" sz="2400">
                  <a:solidFill>
                    <a:schemeClr val="tx1"/>
                  </a:solidFill>
                  <a:latin typeface="Arial" charset="0"/>
                  <a:ea typeface="Arial" charset="0"/>
                </a:defRPr>
              </a:lvl7pPr>
              <a:lvl8pPr marL="3429000" indent="-228600" fontAlgn="base">
                <a:spcBef>
                  <a:spcPct val="0"/>
                </a:spcBef>
                <a:spcAft>
                  <a:spcPct val="0"/>
                </a:spcAft>
                <a:defRPr kumimoji="1" sz="2400">
                  <a:solidFill>
                    <a:schemeClr val="tx1"/>
                  </a:solidFill>
                  <a:latin typeface="Arial" charset="0"/>
                  <a:ea typeface="Arial" charset="0"/>
                </a:defRPr>
              </a:lvl8pPr>
              <a:lvl9pPr marL="3886200" indent="-228600" fontAlgn="base">
                <a:spcBef>
                  <a:spcPct val="0"/>
                </a:spcBef>
                <a:spcAft>
                  <a:spcPct val="0"/>
                </a:spcAft>
                <a:defRPr kumimoji="1" sz="2400">
                  <a:solidFill>
                    <a:schemeClr val="tx1"/>
                  </a:solidFill>
                  <a:latin typeface="Arial" charset="0"/>
                  <a:ea typeface="Arial" charset="0"/>
                </a:defRPr>
              </a:lvl9pPr>
            </a:lstStyle>
            <a:p>
              <a:pPr defTabSz="914195">
                <a:defRPr/>
              </a:pPr>
              <a:r>
                <a:rPr kumimoji="0" lang="en-US" sz="1400">
                  <a:solidFill>
                    <a:srgbClr val="000000"/>
                  </a:solidFill>
                </a:rPr>
                <a:t>CONFIDENTIAL</a:t>
              </a:r>
            </a:p>
          </p:txBody>
        </p:sp>
        <p:sp>
          <p:nvSpPr>
            <p:cNvPr id="6" name="McK Document" hidden="1"/>
            <p:cNvSpPr txBox="1">
              <a:spLocks noChangeArrowheads="1"/>
            </p:cNvSpPr>
            <p:nvPr userDrawn="1"/>
          </p:nvSpPr>
          <p:spPr bwMode="auto">
            <a:xfrm>
              <a:off x="1663" y="3050"/>
              <a:ext cx="3167" cy="132"/>
            </a:xfrm>
            <a:prstGeom prst="rect">
              <a:avLst/>
            </a:prstGeom>
            <a:noFill/>
            <a:ln>
              <a:noFill/>
            </a:ln>
          </p:spPr>
          <p:txBody>
            <a:bodyPr lIns="0" tIns="0" rIns="0" bIns="0" anchor="b">
              <a:spAutoFit/>
            </a:bodyPr>
            <a:lstStyle>
              <a:lvl1pPr>
                <a:defRPr kumimoji="1" sz="2400">
                  <a:solidFill>
                    <a:schemeClr val="tx1"/>
                  </a:solidFill>
                  <a:latin typeface="Arial" charset="0"/>
                  <a:ea typeface="Arial" charset="0"/>
                  <a:cs typeface="Arial" charset="0"/>
                </a:defRPr>
              </a:lvl1pPr>
              <a:lvl2pPr marL="742950" indent="-285750">
                <a:defRPr kumimoji="1" sz="2400">
                  <a:solidFill>
                    <a:schemeClr val="tx1"/>
                  </a:solidFill>
                  <a:latin typeface="Arial" charset="0"/>
                  <a:ea typeface="Arial" charset="0"/>
                </a:defRPr>
              </a:lvl2pPr>
              <a:lvl3pPr marL="1143000" indent="-228600">
                <a:defRPr kumimoji="1" sz="2400">
                  <a:solidFill>
                    <a:schemeClr val="tx1"/>
                  </a:solidFill>
                  <a:latin typeface="Arial" charset="0"/>
                  <a:ea typeface="Arial" charset="0"/>
                </a:defRPr>
              </a:lvl3pPr>
              <a:lvl4pPr marL="1600200" indent="-228600">
                <a:defRPr kumimoji="1" sz="2400">
                  <a:solidFill>
                    <a:schemeClr val="tx1"/>
                  </a:solidFill>
                  <a:latin typeface="Arial" charset="0"/>
                  <a:ea typeface="Arial" charset="0"/>
                </a:defRPr>
              </a:lvl4pPr>
              <a:lvl5pPr marL="2057400" indent="-228600">
                <a:defRPr kumimoji="1" sz="2400">
                  <a:solidFill>
                    <a:schemeClr val="tx1"/>
                  </a:solidFill>
                  <a:latin typeface="Arial" charset="0"/>
                  <a:ea typeface="Arial" charset="0"/>
                </a:defRPr>
              </a:lvl5pPr>
              <a:lvl6pPr marL="2514600" indent="-228600" fontAlgn="base">
                <a:spcBef>
                  <a:spcPct val="0"/>
                </a:spcBef>
                <a:spcAft>
                  <a:spcPct val="0"/>
                </a:spcAft>
                <a:defRPr kumimoji="1" sz="2400">
                  <a:solidFill>
                    <a:schemeClr val="tx1"/>
                  </a:solidFill>
                  <a:latin typeface="Arial" charset="0"/>
                  <a:ea typeface="Arial" charset="0"/>
                </a:defRPr>
              </a:lvl6pPr>
              <a:lvl7pPr marL="2971800" indent="-228600" fontAlgn="base">
                <a:spcBef>
                  <a:spcPct val="0"/>
                </a:spcBef>
                <a:spcAft>
                  <a:spcPct val="0"/>
                </a:spcAft>
                <a:defRPr kumimoji="1" sz="2400">
                  <a:solidFill>
                    <a:schemeClr val="tx1"/>
                  </a:solidFill>
                  <a:latin typeface="Arial" charset="0"/>
                  <a:ea typeface="Arial" charset="0"/>
                </a:defRPr>
              </a:lvl7pPr>
              <a:lvl8pPr marL="3429000" indent="-228600" fontAlgn="base">
                <a:spcBef>
                  <a:spcPct val="0"/>
                </a:spcBef>
                <a:spcAft>
                  <a:spcPct val="0"/>
                </a:spcAft>
                <a:defRPr kumimoji="1" sz="2400">
                  <a:solidFill>
                    <a:schemeClr val="tx1"/>
                  </a:solidFill>
                  <a:latin typeface="Arial" charset="0"/>
                  <a:ea typeface="Arial" charset="0"/>
                </a:defRPr>
              </a:lvl8pPr>
              <a:lvl9pPr marL="3886200" indent="-228600" fontAlgn="base">
                <a:spcBef>
                  <a:spcPct val="0"/>
                </a:spcBef>
                <a:spcAft>
                  <a:spcPct val="0"/>
                </a:spcAft>
                <a:defRPr kumimoji="1" sz="2400">
                  <a:solidFill>
                    <a:schemeClr val="tx1"/>
                  </a:solidFill>
                  <a:latin typeface="Arial" charset="0"/>
                  <a:ea typeface="Arial" charset="0"/>
                </a:defRPr>
              </a:lvl9pPr>
            </a:lstStyle>
            <a:p>
              <a:pPr defTabSz="914195">
                <a:defRPr/>
              </a:pPr>
              <a:r>
                <a:rPr kumimoji="0" lang="en-US" sz="1400">
                  <a:solidFill>
                    <a:srgbClr val="000000"/>
                  </a:solidFill>
                </a:rPr>
                <a:t>Document</a:t>
              </a:r>
            </a:p>
          </p:txBody>
        </p:sp>
        <p:sp>
          <p:nvSpPr>
            <p:cNvPr id="7" name="McK Date" hidden="1"/>
            <p:cNvSpPr txBox="1">
              <a:spLocks noChangeArrowheads="1"/>
            </p:cNvSpPr>
            <p:nvPr userDrawn="1"/>
          </p:nvSpPr>
          <p:spPr bwMode="auto">
            <a:xfrm>
              <a:off x="1663" y="3216"/>
              <a:ext cx="3167" cy="133"/>
            </a:xfrm>
            <a:prstGeom prst="rect">
              <a:avLst/>
            </a:prstGeom>
            <a:noFill/>
            <a:ln>
              <a:noFill/>
            </a:ln>
          </p:spPr>
          <p:txBody>
            <a:bodyPr lIns="0" tIns="0" rIns="0" bIns="0">
              <a:spAutoFit/>
            </a:bodyPr>
            <a:lstStyle>
              <a:lvl1pPr>
                <a:defRPr kumimoji="1" sz="2400">
                  <a:solidFill>
                    <a:schemeClr val="tx1"/>
                  </a:solidFill>
                  <a:latin typeface="Arial" charset="0"/>
                  <a:ea typeface="Arial" charset="0"/>
                  <a:cs typeface="Arial" charset="0"/>
                </a:defRPr>
              </a:lvl1pPr>
              <a:lvl2pPr marL="742950" indent="-285750">
                <a:defRPr kumimoji="1" sz="2400">
                  <a:solidFill>
                    <a:schemeClr val="tx1"/>
                  </a:solidFill>
                  <a:latin typeface="Arial" charset="0"/>
                  <a:ea typeface="Arial" charset="0"/>
                </a:defRPr>
              </a:lvl2pPr>
              <a:lvl3pPr marL="1143000" indent="-228600">
                <a:defRPr kumimoji="1" sz="2400">
                  <a:solidFill>
                    <a:schemeClr val="tx1"/>
                  </a:solidFill>
                  <a:latin typeface="Arial" charset="0"/>
                  <a:ea typeface="Arial" charset="0"/>
                </a:defRPr>
              </a:lvl3pPr>
              <a:lvl4pPr marL="1600200" indent="-228600">
                <a:defRPr kumimoji="1" sz="2400">
                  <a:solidFill>
                    <a:schemeClr val="tx1"/>
                  </a:solidFill>
                  <a:latin typeface="Arial" charset="0"/>
                  <a:ea typeface="Arial" charset="0"/>
                </a:defRPr>
              </a:lvl4pPr>
              <a:lvl5pPr marL="2057400" indent="-228600">
                <a:defRPr kumimoji="1" sz="2400">
                  <a:solidFill>
                    <a:schemeClr val="tx1"/>
                  </a:solidFill>
                  <a:latin typeface="Arial" charset="0"/>
                  <a:ea typeface="Arial" charset="0"/>
                </a:defRPr>
              </a:lvl5pPr>
              <a:lvl6pPr marL="2514600" indent="-228600" fontAlgn="base">
                <a:spcBef>
                  <a:spcPct val="0"/>
                </a:spcBef>
                <a:spcAft>
                  <a:spcPct val="0"/>
                </a:spcAft>
                <a:defRPr kumimoji="1" sz="2400">
                  <a:solidFill>
                    <a:schemeClr val="tx1"/>
                  </a:solidFill>
                  <a:latin typeface="Arial" charset="0"/>
                  <a:ea typeface="Arial" charset="0"/>
                </a:defRPr>
              </a:lvl6pPr>
              <a:lvl7pPr marL="2971800" indent="-228600" fontAlgn="base">
                <a:spcBef>
                  <a:spcPct val="0"/>
                </a:spcBef>
                <a:spcAft>
                  <a:spcPct val="0"/>
                </a:spcAft>
                <a:defRPr kumimoji="1" sz="2400">
                  <a:solidFill>
                    <a:schemeClr val="tx1"/>
                  </a:solidFill>
                  <a:latin typeface="Arial" charset="0"/>
                  <a:ea typeface="Arial" charset="0"/>
                </a:defRPr>
              </a:lvl7pPr>
              <a:lvl8pPr marL="3429000" indent="-228600" fontAlgn="base">
                <a:spcBef>
                  <a:spcPct val="0"/>
                </a:spcBef>
                <a:spcAft>
                  <a:spcPct val="0"/>
                </a:spcAft>
                <a:defRPr kumimoji="1" sz="2400">
                  <a:solidFill>
                    <a:schemeClr val="tx1"/>
                  </a:solidFill>
                  <a:latin typeface="Arial" charset="0"/>
                  <a:ea typeface="Arial" charset="0"/>
                </a:defRPr>
              </a:lvl8pPr>
              <a:lvl9pPr marL="3886200" indent="-228600" fontAlgn="base">
                <a:spcBef>
                  <a:spcPct val="0"/>
                </a:spcBef>
                <a:spcAft>
                  <a:spcPct val="0"/>
                </a:spcAft>
                <a:defRPr kumimoji="1" sz="2400">
                  <a:solidFill>
                    <a:schemeClr val="tx1"/>
                  </a:solidFill>
                  <a:latin typeface="Arial" charset="0"/>
                  <a:ea typeface="Arial" charset="0"/>
                </a:defRPr>
              </a:lvl9pPr>
            </a:lstStyle>
            <a:p>
              <a:pPr defTabSz="914195">
                <a:defRPr/>
              </a:pPr>
              <a:r>
                <a:rPr kumimoji="0" lang="en-US" sz="1400">
                  <a:solidFill>
                    <a:srgbClr val="000000"/>
                  </a:solidFill>
                </a:rPr>
                <a:t>Date</a:t>
              </a:r>
            </a:p>
          </p:txBody>
        </p:sp>
        <p:sp>
          <p:nvSpPr>
            <p:cNvPr id="8" name="McK Disclaimer" hidden="1"/>
            <p:cNvSpPr>
              <a:spLocks noChangeArrowheads="1"/>
            </p:cNvSpPr>
            <p:nvPr userDrawn="1">
              <p:custDataLst>
                <p:tags r:id="rId5"/>
              </p:custDataLst>
            </p:nvPr>
          </p:nvSpPr>
          <p:spPr bwMode="auto">
            <a:xfrm>
              <a:off x="1663" y="3761"/>
              <a:ext cx="2303" cy="428"/>
            </a:xfrm>
            <a:prstGeom prst="rect">
              <a:avLst/>
            </a:prstGeom>
            <a:noFill/>
            <a:ln>
              <a:noFill/>
            </a:ln>
          </p:spPr>
          <p:txBody>
            <a:bodyPr lIns="0" tIns="0" rIns="0" bIns="0" anchor="b">
              <a:spAutoFit/>
            </a:bodyPr>
            <a:lstStyle>
              <a:lvl1pPr defTabSz="804863">
                <a:defRPr kumimoji="1" sz="1600">
                  <a:solidFill>
                    <a:schemeClr val="tx1"/>
                  </a:solidFill>
                  <a:latin typeface="Arial" pitchFamily="34" charset="0"/>
                  <a:ea typeface="ＭＳ Ｐゴシック" pitchFamily="34" charset="-128"/>
                </a:defRPr>
              </a:lvl1pPr>
              <a:lvl2pPr marL="742950" indent="-285750" defTabSz="804863">
                <a:defRPr kumimoji="1" sz="1600">
                  <a:solidFill>
                    <a:schemeClr val="tx1"/>
                  </a:solidFill>
                  <a:latin typeface="Arial" pitchFamily="34" charset="0"/>
                  <a:ea typeface="ＭＳ Ｐゴシック" pitchFamily="34" charset="-128"/>
                </a:defRPr>
              </a:lvl2pPr>
              <a:lvl3pPr marL="1143000" indent="-228600" defTabSz="804863">
                <a:defRPr kumimoji="1" sz="1600">
                  <a:solidFill>
                    <a:schemeClr val="tx1"/>
                  </a:solidFill>
                  <a:latin typeface="Arial" pitchFamily="34" charset="0"/>
                  <a:ea typeface="ＭＳ Ｐゴシック" pitchFamily="34" charset="-128"/>
                </a:defRPr>
              </a:lvl3pPr>
              <a:lvl4pPr marL="1600200" indent="-228600" defTabSz="804863">
                <a:defRPr kumimoji="1" sz="1600">
                  <a:solidFill>
                    <a:schemeClr val="tx1"/>
                  </a:solidFill>
                  <a:latin typeface="Arial" pitchFamily="34" charset="0"/>
                  <a:ea typeface="ＭＳ Ｐゴシック" pitchFamily="34" charset="-128"/>
                </a:defRPr>
              </a:lvl4pPr>
              <a:lvl5pPr marL="2057400" indent="-228600" defTabSz="804863">
                <a:defRPr kumimoji="1" sz="1600">
                  <a:solidFill>
                    <a:schemeClr val="tx1"/>
                  </a:solidFill>
                  <a:latin typeface="Arial" pitchFamily="34" charset="0"/>
                  <a:ea typeface="ＭＳ Ｐゴシック" pitchFamily="34" charset="-128"/>
                </a:defRPr>
              </a:lvl5pPr>
              <a:lvl6pPr marL="2514600" indent="-228600" defTabSz="804863" fontAlgn="base">
                <a:spcBef>
                  <a:spcPct val="0"/>
                </a:spcBef>
                <a:spcAft>
                  <a:spcPct val="0"/>
                </a:spcAft>
                <a:defRPr kumimoji="1" sz="1600">
                  <a:solidFill>
                    <a:schemeClr val="tx1"/>
                  </a:solidFill>
                  <a:latin typeface="Arial" pitchFamily="34" charset="0"/>
                  <a:ea typeface="ＭＳ Ｐゴシック" pitchFamily="34" charset="-128"/>
                </a:defRPr>
              </a:lvl6pPr>
              <a:lvl7pPr marL="2971800" indent="-228600" defTabSz="804863" fontAlgn="base">
                <a:spcBef>
                  <a:spcPct val="0"/>
                </a:spcBef>
                <a:spcAft>
                  <a:spcPct val="0"/>
                </a:spcAft>
                <a:defRPr kumimoji="1" sz="1600">
                  <a:solidFill>
                    <a:schemeClr val="tx1"/>
                  </a:solidFill>
                  <a:latin typeface="Arial" pitchFamily="34" charset="0"/>
                  <a:ea typeface="ＭＳ Ｐゴシック" pitchFamily="34" charset="-128"/>
                </a:defRPr>
              </a:lvl7pPr>
              <a:lvl8pPr marL="3429000" indent="-228600" defTabSz="804863" fontAlgn="base">
                <a:spcBef>
                  <a:spcPct val="0"/>
                </a:spcBef>
                <a:spcAft>
                  <a:spcPct val="0"/>
                </a:spcAft>
                <a:defRPr kumimoji="1" sz="1600">
                  <a:solidFill>
                    <a:schemeClr val="tx1"/>
                  </a:solidFill>
                  <a:latin typeface="Arial" pitchFamily="34" charset="0"/>
                  <a:ea typeface="ＭＳ Ｐゴシック" pitchFamily="34" charset="-128"/>
                </a:defRPr>
              </a:lvl8pPr>
              <a:lvl9pPr marL="3886200" indent="-228600" defTabSz="804863" fontAlgn="base">
                <a:spcBef>
                  <a:spcPct val="0"/>
                </a:spcBef>
                <a:spcAft>
                  <a:spcPct val="0"/>
                </a:spcAft>
                <a:defRPr kumimoji="1" sz="1600">
                  <a:solidFill>
                    <a:schemeClr val="tx1"/>
                  </a:solidFill>
                  <a:latin typeface="Arial" pitchFamily="34" charset="0"/>
                  <a:ea typeface="ＭＳ Ｐゴシック" pitchFamily="34" charset="-128"/>
                </a:defRPr>
              </a:lvl9pPr>
            </a:lstStyle>
            <a:p>
              <a:pPr eaLnBrk="0" hangingPunct="0">
                <a:defRPr/>
              </a:pPr>
              <a:r>
                <a:rPr kumimoji="0" lang="en-US" altLang="ru-RU" sz="900">
                  <a:solidFill>
                    <a:srgbClr val="000000"/>
                  </a:solidFill>
                  <a:cs typeface="+mn-cs"/>
                </a:rPr>
                <a:t>This report is solely for the use of client personnel.  No part of it may be circulated, quoted, or reproduced for distribution outside the client organization without prior written approval from McKinsey &amp; Company. This material was used by McKinsey &amp; Company during an oral presentation; it is not a complete record of the discussion.</a:t>
              </a:r>
            </a:p>
          </p:txBody>
        </p:sp>
      </p:grpSp>
      <p:sp>
        <p:nvSpPr>
          <p:cNvPr id="9" name="Rectangle 1040"/>
          <p:cNvSpPr>
            <a:spLocks noChangeArrowheads="1"/>
          </p:cNvSpPr>
          <p:nvPr userDrawn="1">
            <p:custDataLst>
              <p:tags r:id="rId1"/>
            </p:custDataLst>
          </p:nvPr>
        </p:nvSpPr>
        <p:spPr bwMode="auto">
          <a:xfrm rot="10800000" flipH="1" flipV="1">
            <a:off x="0" y="433388"/>
            <a:ext cx="2262188" cy="6424612"/>
          </a:xfrm>
          <a:prstGeom prst="rect">
            <a:avLst/>
          </a:prstGeom>
          <a:solidFill>
            <a:srgbClr val="E1E2E3"/>
          </a:solidFill>
          <a:ln>
            <a:noFill/>
          </a:ln>
        </p:spPr>
        <p:txBody>
          <a:bodyPr wrap="none" lIns="91419" tIns="45710" rIns="91419" bIns="45710" anchor="ctr"/>
          <a:lstStyle>
            <a:lvl1pPr>
              <a:defRPr kumimoji="1" sz="1600">
                <a:solidFill>
                  <a:schemeClr val="tx1"/>
                </a:solidFill>
                <a:latin typeface="Arial" pitchFamily="34" charset="0"/>
                <a:ea typeface="ＭＳ Ｐゴシック" pitchFamily="34" charset="-128"/>
              </a:defRPr>
            </a:lvl1pPr>
            <a:lvl2pPr marL="742950" indent="-285750">
              <a:defRPr kumimoji="1" sz="1600">
                <a:solidFill>
                  <a:schemeClr val="tx1"/>
                </a:solidFill>
                <a:latin typeface="Arial" pitchFamily="34" charset="0"/>
                <a:ea typeface="ＭＳ Ｐゴシック" pitchFamily="34" charset="-128"/>
              </a:defRPr>
            </a:lvl2pPr>
            <a:lvl3pPr marL="1143000" indent="-228600">
              <a:defRPr kumimoji="1" sz="1600">
                <a:solidFill>
                  <a:schemeClr val="tx1"/>
                </a:solidFill>
                <a:latin typeface="Arial" pitchFamily="34" charset="0"/>
                <a:ea typeface="ＭＳ Ｐゴシック" pitchFamily="34" charset="-128"/>
              </a:defRPr>
            </a:lvl3pPr>
            <a:lvl4pPr marL="1600200" indent="-228600">
              <a:defRPr kumimoji="1" sz="1600">
                <a:solidFill>
                  <a:schemeClr val="tx1"/>
                </a:solidFill>
                <a:latin typeface="Arial" pitchFamily="34" charset="0"/>
                <a:ea typeface="ＭＳ Ｐゴシック" pitchFamily="34" charset="-128"/>
              </a:defRPr>
            </a:lvl4pPr>
            <a:lvl5pPr marL="2057400" indent="-228600">
              <a:defRPr kumimoji="1" sz="1600">
                <a:solidFill>
                  <a:schemeClr val="tx1"/>
                </a:solidFill>
                <a:latin typeface="Arial" pitchFamily="34" charset="0"/>
                <a:ea typeface="ＭＳ Ｐゴシック" pitchFamily="34" charset="-128"/>
              </a:defRPr>
            </a:lvl5pPr>
            <a:lvl6pPr marL="2514600" indent="-228600" fontAlgn="base">
              <a:spcBef>
                <a:spcPct val="0"/>
              </a:spcBef>
              <a:spcAft>
                <a:spcPct val="0"/>
              </a:spcAft>
              <a:defRPr kumimoji="1" sz="1600">
                <a:solidFill>
                  <a:schemeClr val="tx1"/>
                </a:solidFill>
                <a:latin typeface="Arial" pitchFamily="34" charset="0"/>
                <a:ea typeface="ＭＳ Ｐゴシック" pitchFamily="34" charset="-128"/>
              </a:defRPr>
            </a:lvl6pPr>
            <a:lvl7pPr marL="2971800" indent="-228600" fontAlgn="base">
              <a:spcBef>
                <a:spcPct val="0"/>
              </a:spcBef>
              <a:spcAft>
                <a:spcPct val="0"/>
              </a:spcAft>
              <a:defRPr kumimoji="1" sz="1600">
                <a:solidFill>
                  <a:schemeClr val="tx1"/>
                </a:solidFill>
                <a:latin typeface="Arial" pitchFamily="34" charset="0"/>
                <a:ea typeface="ＭＳ Ｐゴシック" pitchFamily="34" charset="-128"/>
              </a:defRPr>
            </a:lvl7pPr>
            <a:lvl8pPr marL="3429000" indent="-228600" fontAlgn="base">
              <a:spcBef>
                <a:spcPct val="0"/>
              </a:spcBef>
              <a:spcAft>
                <a:spcPct val="0"/>
              </a:spcAft>
              <a:defRPr kumimoji="1" sz="1600">
                <a:solidFill>
                  <a:schemeClr val="tx1"/>
                </a:solidFill>
                <a:latin typeface="Arial" pitchFamily="34" charset="0"/>
                <a:ea typeface="ＭＳ Ｐゴシック" pitchFamily="34" charset="-128"/>
              </a:defRPr>
            </a:lvl8pPr>
            <a:lvl9pPr marL="3886200" indent="-228600" fontAlgn="base">
              <a:spcBef>
                <a:spcPct val="0"/>
              </a:spcBef>
              <a:spcAft>
                <a:spcPct val="0"/>
              </a:spcAft>
              <a:defRPr kumimoji="1" sz="1600">
                <a:solidFill>
                  <a:schemeClr val="tx1"/>
                </a:solidFill>
                <a:latin typeface="Arial" pitchFamily="34" charset="0"/>
                <a:ea typeface="ＭＳ Ｐゴシック" pitchFamily="34" charset="-128"/>
              </a:defRPr>
            </a:lvl9pPr>
          </a:lstStyle>
          <a:p>
            <a:pPr defTabSz="914195">
              <a:defRPr/>
            </a:pPr>
            <a:endParaRPr kumimoji="0" lang="ru-RU" altLang="ru-RU" sz="1200" i="1">
              <a:solidFill>
                <a:srgbClr val="000000"/>
              </a:solidFill>
              <a:cs typeface="+mn-cs"/>
            </a:endParaRPr>
          </a:p>
        </p:txBody>
      </p:sp>
      <p:sp>
        <p:nvSpPr>
          <p:cNvPr id="10" name="Rectangle 1041"/>
          <p:cNvSpPr>
            <a:spLocks noChangeArrowheads="1"/>
          </p:cNvSpPr>
          <p:nvPr userDrawn="1">
            <p:custDataLst>
              <p:tags r:id="rId2"/>
            </p:custDataLst>
          </p:nvPr>
        </p:nvSpPr>
        <p:spPr bwMode="auto">
          <a:xfrm rot="10800000" flipH="1">
            <a:off x="2233613" y="0"/>
            <a:ext cx="174625" cy="6872288"/>
          </a:xfrm>
          <a:prstGeom prst="rect">
            <a:avLst/>
          </a:prstGeom>
          <a:gradFill rotWithShape="1">
            <a:gsLst>
              <a:gs pos="0">
                <a:srgbClr val="004E8E"/>
              </a:gs>
              <a:gs pos="100000">
                <a:srgbClr val="FFFFFF"/>
              </a:gs>
            </a:gsLst>
            <a:lin ang="0" scaled="1"/>
          </a:gradFill>
          <a:ln>
            <a:noFill/>
          </a:ln>
        </p:spPr>
        <p:txBody>
          <a:bodyPr wrap="none" lIns="91419" tIns="45710" rIns="91419" bIns="45710" anchor="ctr"/>
          <a:lstStyle>
            <a:lvl1pPr>
              <a:defRPr kumimoji="1" sz="1600">
                <a:solidFill>
                  <a:schemeClr val="tx1"/>
                </a:solidFill>
                <a:latin typeface="Arial" pitchFamily="34" charset="0"/>
                <a:ea typeface="ＭＳ Ｐゴシック" pitchFamily="34" charset="-128"/>
              </a:defRPr>
            </a:lvl1pPr>
            <a:lvl2pPr marL="742950" indent="-285750">
              <a:defRPr kumimoji="1" sz="1600">
                <a:solidFill>
                  <a:schemeClr val="tx1"/>
                </a:solidFill>
                <a:latin typeface="Arial" pitchFamily="34" charset="0"/>
                <a:ea typeface="ＭＳ Ｐゴシック" pitchFamily="34" charset="-128"/>
              </a:defRPr>
            </a:lvl2pPr>
            <a:lvl3pPr marL="1143000" indent="-228600">
              <a:defRPr kumimoji="1" sz="1600">
                <a:solidFill>
                  <a:schemeClr val="tx1"/>
                </a:solidFill>
                <a:latin typeface="Arial" pitchFamily="34" charset="0"/>
                <a:ea typeface="ＭＳ Ｐゴシック" pitchFamily="34" charset="-128"/>
              </a:defRPr>
            </a:lvl3pPr>
            <a:lvl4pPr marL="1600200" indent="-228600">
              <a:defRPr kumimoji="1" sz="1600">
                <a:solidFill>
                  <a:schemeClr val="tx1"/>
                </a:solidFill>
                <a:latin typeface="Arial" pitchFamily="34" charset="0"/>
                <a:ea typeface="ＭＳ Ｐゴシック" pitchFamily="34" charset="-128"/>
              </a:defRPr>
            </a:lvl4pPr>
            <a:lvl5pPr marL="2057400" indent="-228600">
              <a:defRPr kumimoji="1" sz="1600">
                <a:solidFill>
                  <a:schemeClr val="tx1"/>
                </a:solidFill>
                <a:latin typeface="Arial" pitchFamily="34" charset="0"/>
                <a:ea typeface="ＭＳ Ｐゴシック" pitchFamily="34" charset="-128"/>
              </a:defRPr>
            </a:lvl5pPr>
            <a:lvl6pPr marL="2514600" indent="-228600" fontAlgn="base">
              <a:spcBef>
                <a:spcPct val="0"/>
              </a:spcBef>
              <a:spcAft>
                <a:spcPct val="0"/>
              </a:spcAft>
              <a:defRPr kumimoji="1" sz="1600">
                <a:solidFill>
                  <a:schemeClr val="tx1"/>
                </a:solidFill>
                <a:latin typeface="Arial" pitchFamily="34" charset="0"/>
                <a:ea typeface="ＭＳ Ｐゴシック" pitchFamily="34" charset="-128"/>
              </a:defRPr>
            </a:lvl6pPr>
            <a:lvl7pPr marL="2971800" indent="-228600" fontAlgn="base">
              <a:spcBef>
                <a:spcPct val="0"/>
              </a:spcBef>
              <a:spcAft>
                <a:spcPct val="0"/>
              </a:spcAft>
              <a:defRPr kumimoji="1" sz="1600">
                <a:solidFill>
                  <a:schemeClr val="tx1"/>
                </a:solidFill>
                <a:latin typeface="Arial" pitchFamily="34" charset="0"/>
                <a:ea typeface="ＭＳ Ｐゴシック" pitchFamily="34" charset="-128"/>
              </a:defRPr>
            </a:lvl7pPr>
            <a:lvl8pPr marL="3429000" indent="-228600" fontAlgn="base">
              <a:spcBef>
                <a:spcPct val="0"/>
              </a:spcBef>
              <a:spcAft>
                <a:spcPct val="0"/>
              </a:spcAft>
              <a:defRPr kumimoji="1" sz="1600">
                <a:solidFill>
                  <a:schemeClr val="tx1"/>
                </a:solidFill>
                <a:latin typeface="Arial" pitchFamily="34" charset="0"/>
                <a:ea typeface="ＭＳ Ｐゴシック" pitchFamily="34" charset="-128"/>
              </a:defRPr>
            </a:lvl8pPr>
            <a:lvl9pPr marL="3886200" indent="-228600" fontAlgn="base">
              <a:spcBef>
                <a:spcPct val="0"/>
              </a:spcBef>
              <a:spcAft>
                <a:spcPct val="0"/>
              </a:spcAft>
              <a:defRPr kumimoji="1" sz="1600">
                <a:solidFill>
                  <a:schemeClr val="tx1"/>
                </a:solidFill>
                <a:latin typeface="Arial" pitchFamily="34" charset="0"/>
                <a:ea typeface="ＭＳ Ｐゴシック" pitchFamily="34" charset="-128"/>
              </a:defRPr>
            </a:lvl9pPr>
          </a:lstStyle>
          <a:p>
            <a:pPr defTabSz="914195">
              <a:defRPr/>
            </a:pPr>
            <a:endParaRPr kumimoji="0" lang="ru-RU" altLang="ru-RU" sz="1200" i="1">
              <a:solidFill>
                <a:srgbClr val="000000"/>
              </a:solidFill>
              <a:cs typeface="+mn-cs"/>
            </a:endParaRPr>
          </a:p>
        </p:txBody>
      </p:sp>
      <p:sp>
        <p:nvSpPr>
          <p:cNvPr id="11" name="Rectangle 1042"/>
          <p:cNvSpPr>
            <a:spLocks noChangeArrowheads="1"/>
          </p:cNvSpPr>
          <p:nvPr userDrawn="1">
            <p:custDataLst>
              <p:tags r:id="rId3"/>
            </p:custDataLst>
          </p:nvPr>
        </p:nvSpPr>
        <p:spPr bwMode="auto">
          <a:xfrm rot="5400000">
            <a:off x="4706938" y="-4721226"/>
            <a:ext cx="490538" cy="9929813"/>
          </a:xfrm>
          <a:prstGeom prst="rect">
            <a:avLst/>
          </a:prstGeom>
          <a:solidFill>
            <a:srgbClr val="004E8E"/>
          </a:solidFill>
          <a:ln>
            <a:noFill/>
          </a:ln>
        </p:spPr>
        <p:txBody>
          <a:bodyPr wrap="none" lIns="91419" tIns="45710" rIns="91419" bIns="45710" anchor="ctr"/>
          <a:lstStyle>
            <a:lvl1pPr>
              <a:defRPr kumimoji="1" sz="1600">
                <a:solidFill>
                  <a:schemeClr val="tx1"/>
                </a:solidFill>
                <a:latin typeface="Arial" pitchFamily="34" charset="0"/>
                <a:ea typeface="ＭＳ Ｐゴシック" pitchFamily="34" charset="-128"/>
              </a:defRPr>
            </a:lvl1pPr>
            <a:lvl2pPr marL="742950" indent="-285750">
              <a:defRPr kumimoji="1" sz="1600">
                <a:solidFill>
                  <a:schemeClr val="tx1"/>
                </a:solidFill>
                <a:latin typeface="Arial" pitchFamily="34" charset="0"/>
                <a:ea typeface="ＭＳ Ｐゴシック" pitchFamily="34" charset="-128"/>
              </a:defRPr>
            </a:lvl2pPr>
            <a:lvl3pPr marL="1143000" indent="-228600">
              <a:defRPr kumimoji="1" sz="1600">
                <a:solidFill>
                  <a:schemeClr val="tx1"/>
                </a:solidFill>
                <a:latin typeface="Arial" pitchFamily="34" charset="0"/>
                <a:ea typeface="ＭＳ Ｐゴシック" pitchFamily="34" charset="-128"/>
              </a:defRPr>
            </a:lvl3pPr>
            <a:lvl4pPr marL="1600200" indent="-228600">
              <a:defRPr kumimoji="1" sz="1600">
                <a:solidFill>
                  <a:schemeClr val="tx1"/>
                </a:solidFill>
                <a:latin typeface="Arial" pitchFamily="34" charset="0"/>
                <a:ea typeface="ＭＳ Ｐゴシック" pitchFamily="34" charset="-128"/>
              </a:defRPr>
            </a:lvl4pPr>
            <a:lvl5pPr marL="2057400" indent="-228600">
              <a:defRPr kumimoji="1" sz="1600">
                <a:solidFill>
                  <a:schemeClr val="tx1"/>
                </a:solidFill>
                <a:latin typeface="Arial" pitchFamily="34" charset="0"/>
                <a:ea typeface="ＭＳ Ｐゴシック" pitchFamily="34" charset="-128"/>
              </a:defRPr>
            </a:lvl5pPr>
            <a:lvl6pPr marL="2514600" indent="-228600" fontAlgn="base">
              <a:spcBef>
                <a:spcPct val="0"/>
              </a:spcBef>
              <a:spcAft>
                <a:spcPct val="0"/>
              </a:spcAft>
              <a:defRPr kumimoji="1" sz="1600">
                <a:solidFill>
                  <a:schemeClr val="tx1"/>
                </a:solidFill>
                <a:latin typeface="Arial" pitchFamily="34" charset="0"/>
                <a:ea typeface="ＭＳ Ｐゴシック" pitchFamily="34" charset="-128"/>
              </a:defRPr>
            </a:lvl6pPr>
            <a:lvl7pPr marL="2971800" indent="-228600" fontAlgn="base">
              <a:spcBef>
                <a:spcPct val="0"/>
              </a:spcBef>
              <a:spcAft>
                <a:spcPct val="0"/>
              </a:spcAft>
              <a:defRPr kumimoji="1" sz="1600">
                <a:solidFill>
                  <a:schemeClr val="tx1"/>
                </a:solidFill>
                <a:latin typeface="Arial" pitchFamily="34" charset="0"/>
                <a:ea typeface="ＭＳ Ｐゴシック" pitchFamily="34" charset="-128"/>
              </a:defRPr>
            </a:lvl7pPr>
            <a:lvl8pPr marL="3429000" indent="-228600" fontAlgn="base">
              <a:spcBef>
                <a:spcPct val="0"/>
              </a:spcBef>
              <a:spcAft>
                <a:spcPct val="0"/>
              </a:spcAft>
              <a:defRPr kumimoji="1" sz="1600">
                <a:solidFill>
                  <a:schemeClr val="tx1"/>
                </a:solidFill>
                <a:latin typeface="Arial" pitchFamily="34" charset="0"/>
                <a:ea typeface="ＭＳ Ｐゴシック" pitchFamily="34" charset="-128"/>
              </a:defRPr>
            </a:lvl8pPr>
            <a:lvl9pPr marL="3886200" indent="-228600" fontAlgn="base">
              <a:spcBef>
                <a:spcPct val="0"/>
              </a:spcBef>
              <a:spcAft>
                <a:spcPct val="0"/>
              </a:spcAft>
              <a:defRPr kumimoji="1" sz="1600">
                <a:solidFill>
                  <a:schemeClr val="tx1"/>
                </a:solidFill>
                <a:latin typeface="Arial" pitchFamily="34" charset="0"/>
                <a:ea typeface="ＭＳ Ｐゴシック" pitchFamily="34" charset="-128"/>
              </a:defRPr>
            </a:lvl9pPr>
          </a:lstStyle>
          <a:p>
            <a:pPr defTabSz="914195">
              <a:defRPr/>
            </a:pPr>
            <a:endParaRPr kumimoji="0" lang="ru-RU" altLang="ru-RU" sz="1200" i="1">
              <a:solidFill>
                <a:srgbClr val="000000"/>
              </a:solidFill>
              <a:cs typeface="+mn-cs"/>
            </a:endParaRPr>
          </a:p>
        </p:txBody>
      </p:sp>
      <p:sp>
        <p:nvSpPr>
          <p:cNvPr id="12" name="Rectangle 1043"/>
          <p:cNvSpPr>
            <a:spLocks noChangeArrowheads="1"/>
          </p:cNvSpPr>
          <p:nvPr userDrawn="1">
            <p:custDataLst>
              <p:tags r:id="rId4"/>
            </p:custDataLst>
          </p:nvPr>
        </p:nvSpPr>
        <p:spPr bwMode="auto">
          <a:xfrm rot="16200000" flipV="1">
            <a:off x="4879975" y="1835150"/>
            <a:ext cx="144463" cy="9929813"/>
          </a:xfrm>
          <a:prstGeom prst="rect">
            <a:avLst/>
          </a:prstGeom>
          <a:solidFill>
            <a:srgbClr val="004E8E"/>
          </a:solidFill>
          <a:ln>
            <a:noFill/>
          </a:ln>
        </p:spPr>
        <p:txBody>
          <a:bodyPr rot="10800000" vert="eaVert" wrap="none" lIns="91419" tIns="45710" rIns="91419" bIns="45710" anchor="ctr"/>
          <a:lstStyle>
            <a:lvl1pPr>
              <a:defRPr kumimoji="1" sz="1600">
                <a:solidFill>
                  <a:schemeClr val="tx1"/>
                </a:solidFill>
                <a:latin typeface="Arial" pitchFamily="34" charset="0"/>
                <a:ea typeface="ＭＳ Ｐゴシック" pitchFamily="34" charset="-128"/>
              </a:defRPr>
            </a:lvl1pPr>
            <a:lvl2pPr marL="742950" indent="-285750">
              <a:defRPr kumimoji="1" sz="1600">
                <a:solidFill>
                  <a:schemeClr val="tx1"/>
                </a:solidFill>
                <a:latin typeface="Arial" pitchFamily="34" charset="0"/>
                <a:ea typeface="ＭＳ Ｐゴシック" pitchFamily="34" charset="-128"/>
              </a:defRPr>
            </a:lvl2pPr>
            <a:lvl3pPr marL="1143000" indent="-228600">
              <a:defRPr kumimoji="1" sz="1600">
                <a:solidFill>
                  <a:schemeClr val="tx1"/>
                </a:solidFill>
                <a:latin typeface="Arial" pitchFamily="34" charset="0"/>
                <a:ea typeface="ＭＳ Ｐゴシック" pitchFamily="34" charset="-128"/>
              </a:defRPr>
            </a:lvl3pPr>
            <a:lvl4pPr marL="1600200" indent="-228600">
              <a:defRPr kumimoji="1" sz="1600">
                <a:solidFill>
                  <a:schemeClr val="tx1"/>
                </a:solidFill>
                <a:latin typeface="Arial" pitchFamily="34" charset="0"/>
                <a:ea typeface="ＭＳ Ｐゴシック" pitchFamily="34" charset="-128"/>
              </a:defRPr>
            </a:lvl4pPr>
            <a:lvl5pPr marL="2057400" indent="-228600">
              <a:defRPr kumimoji="1" sz="1600">
                <a:solidFill>
                  <a:schemeClr val="tx1"/>
                </a:solidFill>
                <a:latin typeface="Arial" pitchFamily="34" charset="0"/>
                <a:ea typeface="ＭＳ Ｐゴシック" pitchFamily="34" charset="-128"/>
              </a:defRPr>
            </a:lvl5pPr>
            <a:lvl6pPr marL="2514600" indent="-228600" fontAlgn="base">
              <a:spcBef>
                <a:spcPct val="0"/>
              </a:spcBef>
              <a:spcAft>
                <a:spcPct val="0"/>
              </a:spcAft>
              <a:defRPr kumimoji="1" sz="1600">
                <a:solidFill>
                  <a:schemeClr val="tx1"/>
                </a:solidFill>
                <a:latin typeface="Arial" pitchFamily="34" charset="0"/>
                <a:ea typeface="ＭＳ Ｐゴシック" pitchFamily="34" charset="-128"/>
              </a:defRPr>
            </a:lvl6pPr>
            <a:lvl7pPr marL="2971800" indent="-228600" fontAlgn="base">
              <a:spcBef>
                <a:spcPct val="0"/>
              </a:spcBef>
              <a:spcAft>
                <a:spcPct val="0"/>
              </a:spcAft>
              <a:defRPr kumimoji="1" sz="1600">
                <a:solidFill>
                  <a:schemeClr val="tx1"/>
                </a:solidFill>
                <a:latin typeface="Arial" pitchFamily="34" charset="0"/>
                <a:ea typeface="ＭＳ Ｐゴシック" pitchFamily="34" charset="-128"/>
              </a:defRPr>
            </a:lvl7pPr>
            <a:lvl8pPr marL="3429000" indent="-228600" fontAlgn="base">
              <a:spcBef>
                <a:spcPct val="0"/>
              </a:spcBef>
              <a:spcAft>
                <a:spcPct val="0"/>
              </a:spcAft>
              <a:defRPr kumimoji="1" sz="1600">
                <a:solidFill>
                  <a:schemeClr val="tx1"/>
                </a:solidFill>
                <a:latin typeface="Arial" pitchFamily="34" charset="0"/>
                <a:ea typeface="ＭＳ Ｐゴシック" pitchFamily="34" charset="-128"/>
              </a:defRPr>
            </a:lvl8pPr>
            <a:lvl9pPr marL="3886200" indent="-228600" fontAlgn="base">
              <a:spcBef>
                <a:spcPct val="0"/>
              </a:spcBef>
              <a:spcAft>
                <a:spcPct val="0"/>
              </a:spcAft>
              <a:defRPr kumimoji="1" sz="1600">
                <a:solidFill>
                  <a:schemeClr val="tx1"/>
                </a:solidFill>
                <a:latin typeface="Arial" pitchFamily="34" charset="0"/>
                <a:ea typeface="ＭＳ Ｐゴシック" pitchFamily="34" charset="-128"/>
              </a:defRPr>
            </a:lvl9pPr>
          </a:lstStyle>
          <a:p>
            <a:pPr algn="ctr" defTabSz="914195">
              <a:defRPr/>
            </a:pPr>
            <a:r>
              <a:rPr kumimoji="0" lang="ru-RU" altLang="ru-RU" sz="1000" b="1">
                <a:solidFill>
                  <a:srgbClr val="000000"/>
                </a:solidFill>
                <a:cs typeface="+mn-cs"/>
              </a:rPr>
              <a:t> </a:t>
            </a:r>
          </a:p>
        </p:txBody>
      </p:sp>
      <p:sp>
        <p:nvSpPr>
          <p:cNvPr id="1868828" name="Rectangle 1052"/>
          <p:cNvSpPr>
            <a:spLocks noGrp="1" noChangeArrowheads="1"/>
          </p:cNvSpPr>
          <p:nvPr>
            <p:ph type="ctrTitle"/>
          </p:nvPr>
        </p:nvSpPr>
        <p:spPr>
          <a:xfrm>
            <a:off x="3904995" y="3096971"/>
            <a:ext cx="5418302" cy="430887"/>
          </a:xfrm>
        </p:spPr>
        <p:txBody>
          <a:bodyPr anchor="ctr"/>
          <a:lstStyle>
            <a:lvl1pPr>
              <a:defRPr sz="2800" b="1"/>
            </a:lvl1pPr>
          </a:lstStyle>
          <a:p>
            <a:r>
              <a:rPr lang="en-US" dirty="0"/>
              <a:t>Click to edit Master title style</a:t>
            </a:r>
          </a:p>
        </p:txBody>
      </p:sp>
      <p:sp>
        <p:nvSpPr>
          <p:cNvPr id="1868829" name="Rectangle 1053"/>
          <p:cNvSpPr>
            <a:spLocks noGrp="1" noChangeArrowheads="1"/>
          </p:cNvSpPr>
          <p:nvPr>
            <p:ph type="subTitle" idx="1"/>
          </p:nvPr>
        </p:nvSpPr>
        <p:spPr>
          <a:xfrm>
            <a:off x="3904996" y="4261552"/>
            <a:ext cx="4346706" cy="276999"/>
          </a:xfrm>
        </p:spPr>
        <p:txBody>
          <a:bodyPr/>
          <a:lstStyle>
            <a:lvl1pPr>
              <a:defRPr sz="1800">
                <a:solidFill>
                  <a:srgbClr val="000000"/>
                </a:solidFill>
              </a:defRPr>
            </a:lvl1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pg num"/>
          <p:cNvSpPr>
            <a:spLocks noGrp="1" noChangeArrowheads="1"/>
          </p:cNvSpPr>
          <p:nvPr>
            <p:ph type="sldNum" sz="quarter" idx="10"/>
          </p:nvPr>
        </p:nvSpPr>
        <p:spPr/>
        <p:txBody>
          <a:bodyPr/>
          <a:lstStyle>
            <a:lvl1pPr fontAlgn="auto">
              <a:spcBef>
                <a:spcPts val="0"/>
              </a:spcBef>
              <a:spcAft>
                <a:spcPts val="0"/>
              </a:spcAft>
              <a:defRPr>
                <a:ea typeface="+mn-ea"/>
              </a:defRPr>
            </a:lvl1pPr>
          </a:lstStyle>
          <a:p>
            <a:pPr>
              <a:defRPr/>
            </a:pPr>
            <a:fld id="{35C6A0B1-8A38-4A9D-916C-09223C1737FE}" type="slidenum">
              <a:rPr lang="en-US" altLang="ru-RU"/>
              <a:pPr>
                <a:defRPr/>
              </a:pPr>
              <a:t>‹#›</a:t>
            </a:fld>
            <a:endParaRPr lang="en-US"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pg num"/>
          <p:cNvSpPr>
            <a:spLocks noGrp="1" noChangeArrowheads="1"/>
          </p:cNvSpPr>
          <p:nvPr>
            <p:ph type="sldNum" sz="quarter" idx="10"/>
          </p:nvPr>
        </p:nvSpPr>
        <p:spPr/>
        <p:txBody>
          <a:bodyPr/>
          <a:lstStyle>
            <a:lvl1pPr fontAlgn="auto">
              <a:spcBef>
                <a:spcPts val="0"/>
              </a:spcBef>
              <a:spcAft>
                <a:spcPts val="0"/>
              </a:spcAft>
              <a:defRPr>
                <a:ea typeface="+mn-ea"/>
              </a:defRPr>
            </a:lvl1pPr>
          </a:lstStyle>
          <a:p>
            <a:pPr>
              <a:defRPr/>
            </a:pPr>
            <a:fld id="{A75F70F0-0F10-43DB-B21C-44BBECAE22B0}" type="slidenum">
              <a:rPr lang="en-US" altLang="ru-RU"/>
              <a:pPr>
                <a:defRPr/>
              </a:pPr>
              <a:t>‹#›</a:t>
            </a:fld>
            <a:endParaRPr lang="en-US" altLang="ru-RU"/>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ags" Target="../tags/tag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1028"/>
          <p:cNvSpPr>
            <a:spLocks noChangeArrowheads="1"/>
          </p:cNvSpPr>
          <p:nvPr userDrawn="1">
            <p:custDataLst>
              <p:tags r:id="rId5"/>
            </p:custDataLst>
          </p:nvPr>
        </p:nvSpPr>
        <p:spPr bwMode="auto">
          <a:xfrm rot="16200000" flipV="1">
            <a:off x="4901406" y="1867694"/>
            <a:ext cx="103188" cy="9906000"/>
          </a:xfrm>
          <a:prstGeom prst="rect">
            <a:avLst/>
          </a:prstGeom>
          <a:gradFill rotWithShape="1">
            <a:gsLst>
              <a:gs pos="0">
                <a:srgbClr val="004E8E"/>
              </a:gs>
              <a:gs pos="100000">
                <a:srgbClr val="FFFFFF"/>
              </a:gs>
            </a:gsLst>
            <a:lin ang="0" scaled="1"/>
          </a:gradFill>
          <a:ln>
            <a:noFill/>
          </a:ln>
        </p:spPr>
        <p:txBody>
          <a:bodyPr rot="10800000" vert="eaVert" wrap="none" lIns="91419" tIns="45710" rIns="91419" bIns="45710" anchor="ctr"/>
          <a:lstStyle>
            <a:lvl1pPr>
              <a:defRPr kumimoji="1" sz="1600">
                <a:solidFill>
                  <a:schemeClr val="tx1"/>
                </a:solidFill>
                <a:latin typeface="Arial" pitchFamily="34" charset="0"/>
                <a:ea typeface="ＭＳ Ｐゴシック" pitchFamily="34" charset="-128"/>
              </a:defRPr>
            </a:lvl1pPr>
            <a:lvl2pPr marL="742950" indent="-285750">
              <a:defRPr kumimoji="1" sz="1600">
                <a:solidFill>
                  <a:schemeClr val="tx1"/>
                </a:solidFill>
                <a:latin typeface="Arial" pitchFamily="34" charset="0"/>
                <a:ea typeface="ＭＳ Ｐゴシック" pitchFamily="34" charset="-128"/>
              </a:defRPr>
            </a:lvl2pPr>
            <a:lvl3pPr marL="1143000" indent="-228600">
              <a:defRPr kumimoji="1" sz="1600">
                <a:solidFill>
                  <a:schemeClr val="tx1"/>
                </a:solidFill>
                <a:latin typeface="Arial" pitchFamily="34" charset="0"/>
                <a:ea typeface="ＭＳ Ｐゴシック" pitchFamily="34" charset="-128"/>
              </a:defRPr>
            </a:lvl3pPr>
            <a:lvl4pPr marL="1600200" indent="-228600">
              <a:defRPr kumimoji="1" sz="1600">
                <a:solidFill>
                  <a:schemeClr val="tx1"/>
                </a:solidFill>
                <a:latin typeface="Arial" pitchFamily="34" charset="0"/>
                <a:ea typeface="ＭＳ Ｐゴシック" pitchFamily="34" charset="-128"/>
              </a:defRPr>
            </a:lvl4pPr>
            <a:lvl5pPr marL="2057400" indent="-228600">
              <a:defRPr kumimoji="1" sz="1600">
                <a:solidFill>
                  <a:schemeClr val="tx1"/>
                </a:solidFill>
                <a:latin typeface="Arial" pitchFamily="34" charset="0"/>
                <a:ea typeface="ＭＳ Ｐゴシック" pitchFamily="34" charset="-128"/>
              </a:defRPr>
            </a:lvl5pPr>
            <a:lvl6pPr marL="2514600" indent="-228600" fontAlgn="base">
              <a:spcBef>
                <a:spcPct val="0"/>
              </a:spcBef>
              <a:spcAft>
                <a:spcPct val="0"/>
              </a:spcAft>
              <a:defRPr kumimoji="1" sz="1600">
                <a:solidFill>
                  <a:schemeClr val="tx1"/>
                </a:solidFill>
                <a:latin typeface="Arial" pitchFamily="34" charset="0"/>
                <a:ea typeface="ＭＳ Ｐゴシック" pitchFamily="34" charset="-128"/>
              </a:defRPr>
            </a:lvl6pPr>
            <a:lvl7pPr marL="2971800" indent="-228600" fontAlgn="base">
              <a:spcBef>
                <a:spcPct val="0"/>
              </a:spcBef>
              <a:spcAft>
                <a:spcPct val="0"/>
              </a:spcAft>
              <a:defRPr kumimoji="1" sz="1600">
                <a:solidFill>
                  <a:schemeClr val="tx1"/>
                </a:solidFill>
                <a:latin typeface="Arial" pitchFamily="34" charset="0"/>
                <a:ea typeface="ＭＳ Ｐゴシック" pitchFamily="34" charset="-128"/>
              </a:defRPr>
            </a:lvl7pPr>
            <a:lvl8pPr marL="3429000" indent="-228600" fontAlgn="base">
              <a:spcBef>
                <a:spcPct val="0"/>
              </a:spcBef>
              <a:spcAft>
                <a:spcPct val="0"/>
              </a:spcAft>
              <a:defRPr kumimoji="1" sz="1600">
                <a:solidFill>
                  <a:schemeClr val="tx1"/>
                </a:solidFill>
                <a:latin typeface="Arial" pitchFamily="34" charset="0"/>
                <a:ea typeface="ＭＳ Ｐゴシック" pitchFamily="34" charset="-128"/>
              </a:defRPr>
            </a:lvl8pPr>
            <a:lvl9pPr marL="3886200" indent="-228600" fontAlgn="base">
              <a:spcBef>
                <a:spcPct val="0"/>
              </a:spcBef>
              <a:spcAft>
                <a:spcPct val="0"/>
              </a:spcAft>
              <a:defRPr kumimoji="1" sz="1600">
                <a:solidFill>
                  <a:schemeClr val="tx1"/>
                </a:solidFill>
                <a:latin typeface="Arial" pitchFamily="34" charset="0"/>
                <a:ea typeface="ＭＳ Ｐゴシック" pitchFamily="34" charset="-128"/>
              </a:defRPr>
            </a:lvl9pPr>
          </a:lstStyle>
          <a:p>
            <a:pPr algn="ctr" defTabSz="914195">
              <a:defRPr/>
            </a:pPr>
            <a:r>
              <a:rPr kumimoji="0" lang="ru-RU" altLang="ru-RU" sz="1000" b="1">
                <a:solidFill>
                  <a:srgbClr val="000000"/>
                </a:solidFill>
                <a:cs typeface="+mn-cs"/>
              </a:rPr>
              <a:t> </a:t>
            </a:r>
          </a:p>
        </p:txBody>
      </p:sp>
      <p:sp>
        <p:nvSpPr>
          <p:cNvPr id="1027" name="Rectangle 4"/>
          <p:cNvSpPr>
            <a:spLocks noGrp="1" noChangeArrowheads="1"/>
          </p:cNvSpPr>
          <p:nvPr>
            <p:ph type="body" idx="1"/>
          </p:nvPr>
        </p:nvSpPr>
        <p:spPr bwMode="auto">
          <a:xfrm>
            <a:off x="134938" y="1298575"/>
            <a:ext cx="9526587" cy="120015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p>
        </p:txBody>
      </p:sp>
      <p:grpSp>
        <p:nvGrpSpPr>
          <p:cNvPr id="1028" name="McK Slide Elements"/>
          <p:cNvGrpSpPr>
            <a:grpSpLocks/>
          </p:cNvGrpSpPr>
          <p:nvPr/>
        </p:nvGrpSpPr>
        <p:grpSpPr bwMode="auto">
          <a:xfrm>
            <a:off x="134938" y="542925"/>
            <a:ext cx="9526587" cy="6288088"/>
            <a:chOff x="77" y="335"/>
            <a:chExt cx="5429" cy="3882"/>
          </a:xfrm>
        </p:grpSpPr>
        <p:sp>
          <p:nvSpPr>
            <p:cNvPr id="2" name="McK Measure" hidden="1"/>
            <p:cNvSpPr txBox="1">
              <a:spLocks noChangeArrowheads="1"/>
            </p:cNvSpPr>
            <p:nvPr userDrawn="1"/>
          </p:nvSpPr>
          <p:spPr bwMode="auto">
            <a:xfrm>
              <a:off x="77" y="335"/>
              <a:ext cx="5429" cy="152"/>
            </a:xfrm>
            <a:prstGeom prst="rect">
              <a:avLst/>
            </a:prstGeom>
            <a:noFill/>
            <a:ln>
              <a:noFill/>
            </a:ln>
          </p:spPr>
          <p:txBody>
            <a:bodyPr lIns="0" tIns="0" rIns="0" bIns="0">
              <a:spAutoFit/>
            </a:bodyPr>
            <a:lstStyle>
              <a:lvl1pPr defTabSz="895350">
                <a:defRPr kumimoji="1" sz="2400">
                  <a:solidFill>
                    <a:schemeClr val="tx1"/>
                  </a:solidFill>
                  <a:latin typeface="Arial" charset="0"/>
                  <a:ea typeface="Arial" charset="0"/>
                  <a:cs typeface="Arial" charset="0"/>
                </a:defRPr>
              </a:lvl1pPr>
              <a:lvl2pPr marL="742950" indent="-285750" defTabSz="895350">
                <a:defRPr kumimoji="1" sz="2400">
                  <a:solidFill>
                    <a:schemeClr val="tx1"/>
                  </a:solidFill>
                  <a:latin typeface="Arial" charset="0"/>
                  <a:ea typeface="Arial" charset="0"/>
                </a:defRPr>
              </a:lvl2pPr>
              <a:lvl3pPr marL="1143000" indent="-228600" defTabSz="895350">
                <a:defRPr kumimoji="1" sz="2400">
                  <a:solidFill>
                    <a:schemeClr val="tx1"/>
                  </a:solidFill>
                  <a:latin typeface="Arial" charset="0"/>
                  <a:ea typeface="Arial" charset="0"/>
                </a:defRPr>
              </a:lvl3pPr>
              <a:lvl4pPr marL="1600200" indent="-228600" defTabSz="895350">
                <a:defRPr kumimoji="1" sz="2400">
                  <a:solidFill>
                    <a:schemeClr val="tx1"/>
                  </a:solidFill>
                  <a:latin typeface="Arial" charset="0"/>
                  <a:ea typeface="Arial" charset="0"/>
                </a:defRPr>
              </a:lvl4pPr>
              <a:lvl5pPr marL="2057400" indent="-228600" defTabSz="895350">
                <a:defRPr kumimoji="1" sz="2400">
                  <a:solidFill>
                    <a:schemeClr val="tx1"/>
                  </a:solidFill>
                  <a:latin typeface="Arial" charset="0"/>
                  <a:ea typeface="Arial" charset="0"/>
                </a:defRPr>
              </a:lvl5pPr>
              <a:lvl6pPr marL="2514600" indent="-228600" defTabSz="895350" fontAlgn="base">
                <a:spcBef>
                  <a:spcPct val="0"/>
                </a:spcBef>
                <a:spcAft>
                  <a:spcPct val="0"/>
                </a:spcAft>
                <a:defRPr kumimoji="1" sz="2400">
                  <a:solidFill>
                    <a:schemeClr val="tx1"/>
                  </a:solidFill>
                  <a:latin typeface="Arial" charset="0"/>
                  <a:ea typeface="Arial" charset="0"/>
                </a:defRPr>
              </a:lvl6pPr>
              <a:lvl7pPr marL="2971800" indent="-228600" defTabSz="895350" fontAlgn="base">
                <a:spcBef>
                  <a:spcPct val="0"/>
                </a:spcBef>
                <a:spcAft>
                  <a:spcPct val="0"/>
                </a:spcAft>
                <a:defRPr kumimoji="1" sz="2400">
                  <a:solidFill>
                    <a:schemeClr val="tx1"/>
                  </a:solidFill>
                  <a:latin typeface="Arial" charset="0"/>
                  <a:ea typeface="Arial" charset="0"/>
                </a:defRPr>
              </a:lvl7pPr>
              <a:lvl8pPr marL="3429000" indent="-228600" defTabSz="895350" fontAlgn="base">
                <a:spcBef>
                  <a:spcPct val="0"/>
                </a:spcBef>
                <a:spcAft>
                  <a:spcPct val="0"/>
                </a:spcAft>
                <a:defRPr kumimoji="1" sz="2400">
                  <a:solidFill>
                    <a:schemeClr val="tx1"/>
                  </a:solidFill>
                  <a:latin typeface="Arial" charset="0"/>
                  <a:ea typeface="Arial" charset="0"/>
                </a:defRPr>
              </a:lvl8pPr>
              <a:lvl9pPr marL="3886200" indent="-228600" defTabSz="895350" fontAlgn="base">
                <a:spcBef>
                  <a:spcPct val="0"/>
                </a:spcBef>
                <a:spcAft>
                  <a:spcPct val="0"/>
                </a:spcAft>
                <a:defRPr kumimoji="1" sz="2400">
                  <a:solidFill>
                    <a:schemeClr val="tx1"/>
                  </a:solidFill>
                  <a:latin typeface="Arial" charset="0"/>
                  <a:ea typeface="Arial" charset="0"/>
                </a:defRPr>
              </a:lvl9pPr>
            </a:lstStyle>
            <a:p>
              <a:pPr>
                <a:defRPr/>
              </a:pPr>
              <a:r>
                <a:rPr kumimoji="0" lang="en-US" sz="1600">
                  <a:solidFill>
                    <a:srgbClr val="000000"/>
                  </a:solidFill>
                </a:rPr>
                <a:t>Unit of measure</a:t>
              </a:r>
            </a:p>
          </p:txBody>
        </p:sp>
        <p:sp>
          <p:nvSpPr>
            <p:cNvPr id="1035" name="McK Footnote" hidden="1"/>
            <p:cNvSpPr txBox="1">
              <a:spLocks noChangeArrowheads="1"/>
            </p:cNvSpPr>
            <p:nvPr userDrawn="1"/>
          </p:nvSpPr>
          <p:spPr bwMode="auto">
            <a:xfrm>
              <a:off x="79" y="3966"/>
              <a:ext cx="5145" cy="251"/>
            </a:xfrm>
            <a:prstGeom prst="rect">
              <a:avLst/>
            </a:prstGeom>
            <a:noFill/>
            <a:ln>
              <a:noFill/>
            </a:ln>
          </p:spPr>
          <p:txBody>
            <a:bodyPr lIns="0" tIns="0" rIns="0" bIns="0" anchor="b">
              <a:spAutoFit/>
            </a:bodyPr>
            <a:lstStyle>
              <a:lvl1pPr marL="574675" indent="-574675" defTabSz="895350">
                <a:tabLst>
                  <a:tab pos="533400" algn="r"/>
                </a:tabLst>
                <a:defRPr kumimoji="1" sz="2400">
                  <a:solidFill>
                    <a:schemeClr val="tx1"/>
                  </a:solidFill>
                  <a:latin typeface="Arial" charset="0"/>
                  <a:ea typeface="Arial" charset="0"/>
                  <a:cs typeface="Arial" charset="0"/>
                </a:defRPr>
              </a:lvl1pPr>
              <a:lvl2pPr marL="742950" indent="-285750" defTabSz="895350">
                <a:tabLst>
                  <a:tab pos="533400" algn="r"/>
                </a:tabLst>
                <a:defRPr kumimoji="1" sz="2400">
                  <a:solidFill>
                    <a:schemeClr val="tx1"/>
                  </a:solidFill>
                  <a:latin typeface="Arial" charset="0"/>
                  <a:ea typeface="Arial" charset="0"/>
                </a:defRPr>
              </a:lvl2pPr>
              <a:lvl3pPr marL="1143000" indent="-228600" defTabSz="895350">
                <a:tabLst>
                  <a:tab pos="533400" algn="r"/>
                </a:tabLst>
                <a:defRPr kumimoji="1" sz="2400">
                  <a:solidFill>
                    <a:schemeClr val="tx1"/>
                  </a:solidFill>
                  <a:latin typeface="Arial" charset="0"/>
                  <a:ea typeface="Arial" charset="0"/>
                </a:defRPr>
              </a:lvl3pPr>
              <a:lvl4pPr marL="1600200" indent="-228600" defTabSz="895350">
                <a:tabLst>
                  <a:tab pos="533400" algn="r"/>
                </a:tabLst>
                <a:defRPr kumimoji="1" sz="2400">
                  <a:solidFill>
                    <a:schemeClr val="tx1"/>
                  </a:solidFill>
                  <a:latin typeface="Arial" charset="0"/>
                  <a:ea typeface="Arial" charset="0"/>
                </a:defRPr>
              </a:lvl4pPr>
              <a:lvl5pPr marL="2057400" indent="-228600" defTabSz="895350">
                <a:tabLst>
                  <a:tab pos="533400" algn="r"/>
                </a:tabLst>
                <a:defRPr kumimoji="1" sz="2400">
                  <a:solidFill>
                    <a:schemeClr val="tx1"/>
                  </a:solidFill>
                  <a:latin typeface="Arial" charset="0"/>
                  <a:ea typeface="Arial" charset="0"/>
                </a:defRPr>
              </a:lvl5pPr>
              <a:lvl6pPr marL="2514600" indent="-228600" defTabSz="895350" fontAlgn="base">
                <a:spcBef>
                  <a:spcPct val="0"/>
                </a:spcBef>
                <a:spcAft>
                  <a:spcPct val="0"/>
                </a:spcAft>
                <a:tabLst>
                  <a:tab pos="533400" algn="r"/>
                </a:tabLst>
                <a:defRPr kumimoji="1" sz="2400">
                  <a:solidFill>
                    <a:schemeClr val="tx1"/>
                  </a:solidFill>
                  <a:latin typeface="Arial" charset="0"/>
                  <a:ea typeface="Arial" charset="0"/>
                </a:defRPr>
              </a:lvl6pPr>
              <a:lvl7pPr marL="2971800" indent="-228600" defTabSz="895350" fontAlgn="base">
                <a:spcBef>
                  <a:spcPct val="0"/>
                </a:spcBef>
                <a:spcAft>
                  <a:spcPct val="0"/>
                </a:spcAft>
                <a:tabLst>
                  <a:tab pos="533400" algn="r"/>
                </a:tabLst>
                <a:defRPr kumimoji="1" sz="2400">
                  <a:solidFill>
                    <a:schemeClr val="tx1"/>
                  </a:solidFill>
                  <a:latin typeface="Arial" charset="0"/>
                  <a:ea typeface="Arial" charset="0"/>
                </a:defRPr>
              </a:lvl7pPr>
              <a:lvl8pPr marL="3429000" indent="-228600" defTabSz="895350" fontAlgn="base">
                <a:spcBef>
                  <a:spcPct val="0"/>
                </a:spcBef>
                <a:spcAft>
                  <a:spcPct val="0"/>
                </a:spcAft>
                <a:tabLst>
                  <a:tab pos="533400" algn="r"/>
                </a:tabLst>
                <a:defRPr kumimoji="1" sz="2400">
                  <a:solidFill>
                    <a:schemeClr val="tx1"/>
                  </a:solidFill>
                  <a:latin typeface="Arial" charset="0"/>
                  <a:ea typeface="Arial" charset="0"/>
                </a:defRPr>
              </a:lvl8pPr>
              <a:lvl9pPr marL="3886200" indent="-228600" defTabSz="895350" fontAlgn="base">
                <a:spcBef>
                  <a:spcPct val="0"/>
                </a:spcBef>
                <a:spcAft>
                  <a:spcPct val="0"/>
                </a:spcAft>
                <a:tabLst>
                  <a:tab pos="533400" algn="r"/>
                </a:tabLst>
                <a:defRPr kumimoji="1" sz="2400">
                  <a:solidFill>
                    <a:schemeClr val="tx1"/>
                  </a:solidFill>
                  <a:latin typeface="Arial" charset="0"/>
                  <a:ea typeface="Arial" charset="0"/>
                </a:defRPr>
              </a:lvl9pPr>
            </a:lstStyle>
            <a:p>
              <a:pPr>
                <a:defRPr/>
              </a:pPr>
              <a:r>
                <a:rPr kumimoji="0" lang="en-US" sz="1200">
                  <a:solidFill>
                    <a:srgbClr val="000000"/>
                  </a:solidFill>
                </a:rPr>
                <a:t>	*	Footnote</a:t>
              </a:r>
            </a:p>
            <a:p>
              <a:pPr>
                <a:spcBef>
                  <a:spcPct val="20000"/>
                </a:spcBef>
                <a:defRPr/>
              </a:pPr>
              <a:r>
                <a:rPr kumimoji="0" lang="en-US" sz="1200">
                  <a:solidFill>
                    <a:srgbClr val="000000"/>
                  </a:solidFill>
                </a:rPr>
                <a:t>Source:		Source</a:t>
              </a:r>
            </a:p>
          </p:txBody>
        </p:sp>
      </p:grpSp>
      <p:sp>
        <p:nvSpPr>
          <p:cNvPr id="1029" name="Working Draft" hidden="1"/>
          <p:cNvSpPr txBox="1">
            <a:spLocks noChangeArrowheads="1"/>
          </p:cNvSpPr>
          <p:nvPr/>
        </p:nvSpPr>
        <p:spPr bwMode="auto">
          <a:xfrm rot="5400000">
            <a:off x="8941594" y="2791619"/>
            <a:ext cx="1773237" cy="92075"/>
          </a:xfrm>
          <a:prstGeom prst="rect">
            <a:avLst/>
          </a:prstGeom>
          <a:noFill/>
          <a:ln>
            <a:noFill/>
          </a:ln>
        </p:spPr>
        <p:txBody>
          <a:bodyPr wrap="none" lIns="0" tIns="0" rIns="0" bIns="0">
            <a:spAutoFit/>
          </a:bodyPr>
          <a:lstStyle>
            <a:lvl1pPr>
              <a:defRPr kumimoji="1" sz="2400">
                <a:solidFill>
                  <a:schemeClr val="tx1"/>
                </a:solidFill>
                <a:latin typeface="Arial" charset="0"/>
                <a:ea typeface="Arial" charset="0"/>
                <a:cs typeface="Arial" charset="0"/>
              </a:defRPr>
            </a:lvl1pPr>
            <a:lvl2pPr marL="742950" indent="-285750">
              <a:defRPr kumimoji="1" sz="2400">
                <a:solidFill>
                  <a:schemeClr val="tx1"/>
                </a:solidFill>
                <a:latin typeface="Arial" charset="0"/>
                <a:ea typeface="Arial" charset="0"/>
              </a:defRPr>
            </a:lvl2pPr>
            <a:lvl3pPr marL="1143000" indent="-228600">
              <a:defRPr kumimoji="1" sz="2400">
                <a:solidFill>
                  <a:schemeClr val="tx1"/>
                </a:solidFill>
                <a:latin typeface="Arial" charset="0"/>
                <a:ea typeface="Arial" charset="0"/>
              </a:defRPr>
            </a:lvl3pPr>
            <a:lvl4pPr marL="1600200" indent="-228600">
              <a:defRPr kumimoji="1" sz="2400">
                <a:solidFill>
                  <a:schemeClr val="tx1"/>
                </a:solidFill>
                <a:latin typeface="Arial" charset="0"/>
                <a:ea typeface="Arial" charset="0"/>
              </a:defRPr>
            </a:lvl4pPr>
            <a:lvl5pPr marL="2057400" indent="-228600">
              <a:defRPr kumimoji="1" sz="2400">
                <a:solidFill>
                  <a:schemeClr val="tx1"/>
                </a:solidFill>
                <a:latin typeface="Arial" charset="0"/>
                <a:ea typeface="Arial" charset="0"/>
              </a:defRPr>
            </a:lvl5pPr>
            <a:lvl6pPr marL="2514600" indent="-228600" fontAlgn="base">
              <a:spcBef>
                <a:spcPct val="0"/>
              </a:spcBef>
              <a:spcAft>
                <a:spcPct val="0"/>
              </a:spcAft>
              <a:defRPr kumimoji="1" sz="2400">
                <a:solidFill>
                  <a:schemeClr val="tx1"/>
                </a:solidFill>
                <a:latin typeface="Arial" charset="0"/>
                <a:ea typeface="Arial" charset="0"/>
              </a:defRPr>
            </a:lvl6pPr>
            <a:lvl7pPr marL="2971800" indent="-228600" fontAlgn="base">
              <a:spcBef>
                <a:spcPct val="0"/>
              </a:spcBef>
              <a:spcAft>
                <a:spcPct val="0"/>
              </a:spcAft>
              <a:defRPr kumimoji="1" sz="2400">
                <a:solidFill>
                  <a:schemeClr val="tx1"/>
                </a:solidFill>
                <a:latin typeface="Arial" charset="0"/>
                <a:ea typeface="Arial" charset="0"/>
              </a:defRPr>
            </a:lvl7pPr>
            <a:lvl8pPr marL="3429000" indent="-228600" fontAlgn="base">
              <a:spcBef>
                <a:spcPct val="0"/>
              </a:spcBef>
              <a:spcAft>
                <a:spcPct val="0"/>
              </a:spcAft>
              <a:defRPr kumimoji="1" sz="2400">
                <a:solidFill>
                  <a:schemeClr val="tx1"/>
                </a:solidFill>
                <a:latin typeface="Arial" charset="0"/>
                <a:ea typeface="Arial" charset="0"/>
              </a:defRPr>
            </a:lvl8pPr>
            <a:lvl9pPr marL="3886200" indent="-228600" fontAlgn="base">
              <a:spcBef>
                <a:spcPct val="0"/>
              </a:spcBef>
              <a:spcAft>
                <a:spcPct val="0"/>
              </a:spcAft>
              <a:defRPr kumimoji="1" sz="2400">
                <a:solidFill>
                  <a:schemeClr val="tx1"/>
                </a:solidFill>
                <a:latin typeface="Arial" charset="0"/>
                <a:ea typeface="Arial" charset="0"/>
              </a:defRPr>
            </a:lvl9pPr>
          </a:lstStyle>
          <a:p>
            <a:pPr defTabSz="914195">
              <a:defRPr/>
            </a:pPr>
            <a:r>
              <a:rPr kumimoji="0" lang="en-US" sz="600">
                <a:solidFill>
                  <a:srgbClr val="000000"/>
                </a:solidFill>
              </a:rPr>
              <a:t>Working Draft - Last Modified 5/18/2006 3:33:57 PM</a:t>
            </a:r>
          </a:p>
        </p:txBody>
      </p:sp>
      <p:sp>
        <p:nvSpPr>
          <p:cNvPr id="1030" name="Printed" hidden="1"/>
          <p:cNvSpPr txBox="1">
            <a:spLocks noChangeArrowheads="1"/>
          </p:cNvSpPr>
          <p:nvPr/>
        </p:nvSpPr>
        <p:spPr bwMode="auto">
          <a:xfrm rot="5400000">
            <a:off x="9315450" y="4330700"/>
            <a:ext cx="1025525" cy="92075"/>
          </a:xfrm>
          <a:prstGeom prst="rect">
            <a:avLst/>
          </a:prstGeom>
          <a:noFill/>
          <a:ln>
            <a:noFill/>
          </a:ln>
        </p:spPr>
        <p:txBody>
          <a:bodyPr wrap="none" lIns="0" tIns="0" rIns="0" bIns="0">
            <a:spAutoFit/>
          </a:bodyPr>
          <a:lstStyle>
            <a:lvl1pPr>
              <a:defRPr kumimoji="1" sz="2400">
                <a:solidFill>
                  <a:schemeClr val="tx1"/>
                </a:solidFill>
                <a:latin typeface="Arial" charset="0"/>
                <a:ea typeface="Arial" charset="0"/>
                <a:cs typeface="Arial" charset="0"/>
              </a:defRPr>
            </a:lvl1pPr>
            <a:lvl2pPr marL="742950" indent="-285750">
              <a:defRPr kumimoji="1" sz="2400">
                <a:solidFill>
                  <a:schemeClr val="tx1"/>
                </a:solidFill>
                <a:latin typeface="Arial" charset="0"/>
                <a:ea typeface="Arial" charset="0"/>
              </a:defRPr>
            </a:lvl2pPr>
            <a:lvl3pPr marL="1143000" indent="-228600">
              <a:defRPr kumimoji="1" sz="2400">
                <a:solidFill>
                  <a:schemeClr val="tx1"/>
                </a:solidFill>
                <a:latin typeface="Arial" charset="0"/>
                <a:ea typeface="Arial" charset="0"/>
              </a:defRPr>
            </a:lvl3pPr>
            <a:lvl4pPr marL="1600200" indent="-228600">
              <a:defRPr kumimoji="1" sz="2400">
                <a:solidFill>
                  <a:schemeClr val="tx1"/>
                </a:solidFill>
                <a:latin typeface="Arial" charset="0"/>
                <a:ea typeface="Arial" charset="0"/>
              </a:defRPr>
            </a:lvl4pPr>
            <a:lvl5pPr marL="2057400" indent="-228600">
              <a:defRPr kumimoji="1" sz="2400">
                <a:solidFill>
                  <a:schemeClr val="tx1"/>
                </a:solidFill>
                <a:latin typeface="Arial" charset="0"/>
                <a:ea typeface="Arial" charset="0"/>
              </a:defRPr>
            </a:lvl5pPr>
            <a:lvl6pPr marL="2514600" indent="-228600" fontAlgn="base">
              <a:spcBef>
                <a:spcPct val="0"/>
              </a:spcBef>
              <a:spcAft>
                <a:spcPct val="0"/>
              </a:spcAft>
              <a:defRPr kumimoji="1" sz="2400">
                <a:solidFill>
                  <a:schemeClr val="tx1"/>
                </a:solidFill>
                <a:latin typeface="Arial" charset="0"/>
                <a:ea typeface="Arial" charset="0"/>
              </a:defRPr>
            </a:lvl6pPr>
            <a:lvl7pPr marL="2971800" indent="-228600" fontAlgn="base">
              <a:spcBef>
                <a:spcPct val="0"/>
              </a:spcBef>
              <a:spcAft>
                <a:spcPct val="0"/>
              </a:spcAft>
              <a:defRPr kumimoji="1" sz="2400">
                <a:solidFill>
                  <a:schemeClr val="tx1"/>
                </a:solidFill>
                <a:latin typeface="Arial" charset="0"/>
                <a:ea typeface="Arial" charset="0"/>
              </a:defRPr>
            </a:lvl7pPr>
            <a:lvl8pPr marL="3429000" indent="-228600" fontAlgn="base">
              <a:spcBef>
                <a:spcPct val="0"/>
              </a:spcBef>
              <a:spcAft>
                <a:spcPct val="0"/>
              </a:spcAft>
              <a:defRPr kumimoji="1" sz="2400">
                <a:solidFill>
                  <a:schemeClr val="tx1"/>
                </a:solidFill>
                <a:latin typeface="Arial" charset="0"/>
                <a:ea typeface="Arial" charset="0"/>
              </a:defRPr>
            </a:lvl8pPr>
            <a:lvl9pPr marL="3886200" indent="-228600" fontAlgn="base">
              <a:spcBef>
                <a:spcPct val="0"/>
              </a:spcBef>
              <a:spcAft>
                <a:spcPct val="0"/>
              </a:spcAft>
              <a:defRPr kumimoji="1" sz="2400">
                <a:solidFill>
                  <a:schemeClr val="tx1"/>
                </a:solidFill>
                <a:latin typeface="Arial" charset="0"/>
                <a:ea typeface="Arial" charset="0"/>
              </a:defRPr>
            </a:lvl9pPr>
          </a:lstStyle>
          <a:p>
            <a:pPr defTabSz="914195">
              <a:defRPr/>
            </a:pPr>
            <a:r>
              <a:rPr kumimoji="0" lang="en-US" sz="600">
                <a:solidFill>
                  <a:srgbClr val="000000"/>
                </a:solidFill>
              </a:rPr>
              <a:t>Printed 5/18/2006 3:13:26 PM</a:t>
            </a:r>
          </a:p>
        </p:txBody>
      </p:sp>
      <p:sp>
        <p:nvSpPr>
          <p:cNvPr id="50183" name="Rectangle 1027"/>
          <p:cNvSpPr>
            <a:spLocks noChangeArrowheads="1"/>
          </p:cNvSpPr>
          <p:nvPr userDrawn="1">
            <p:custDataLst>
              <p:tags r:id="rId6"/>
            </p:custDataLst>
          </p:nvPr>
        </p:nvSpPr>
        <p:spPr bwMode="auto">
          <a:xfrm rot="5400000">
            <a:off x="4852988" y="-4852988"/>
            <a:ext cx="204788" cy="9910763"/>
          </a:xfrm>
          <a:prstGeom prst="rect">
            <a:avLst/>
          </a:prstGeom>
          <a:gradFill rotWithShape="1">
            <a:gsLst>
              <a:gs pos="0">
                <a:srgbClr val="004E8E"/>
              </a:gs>
              <a:gs pos="100000">
                <a:srgbClr val="FFFFFF"/>
              </a:gs>
            </a:gsLst>
            <a:lin ang="0" scaled="1"/>
          </a:gradFill>
          <a:ln>
            <a:noFill/>
          </a:ln>
        </p:spPr>
        <p:txBody>
          <a:bodyPr wrap="none" lIns="91419" tIns="45710" rIns="91419" bIns="45710" anchor="ctr"/>
          <a:lstStyle>
            <a:lvl1pPr>
              <a:defRPr kumimoji="1" sz="1600">
                <a:solidFill>
                  <a:schemeClr val="tx1"/>
                </a:solidFill>
                <a:latin typeface="Arial" pitchFamily="34" charset="0"/>
                <a:ea typeface="ＭＳ Ｐゴシック" pitchFamily="34" charset="-128"/>
              </a:defRPr>
            </a:lvl1pPr>
            <a:lvl2pPr marL="742950" indent="-285750">
              <a:defRPr kumimoji="1" sz="1600">
                <a:solidFill>
                  <a:schemeClr val="tx1"/>
                </a:solidFill>
                <a:latin typeface="Arial" pitchFamily="34" charset="0"/>
                <a:ea typeface="ＭＳ Ｐゴシック" pitchFamily="34" charset="-128"/>
              </a:defRPr>
            </a:lvl2pPr>
            <a:lvl3pPr marL="1143000" indent="-228600">
              <a:defRPr kumimoji="1" sz="1600">
                <a:solidFill>
                  <a:schemeClr val="tx1"/>
                </a:solidFill>
                <a:latin typeface="Arial" pitchFamily="34" charset="0"/>
                <a:ea typeface="ＭＳ Ｐゴシック" pitchFamily="34" charset="-128"/>
              </a:defRPr>
            </a:lvl3pPr>
            <a:lvl4pPr marL="1600200" indent="-228600">
              <a:defRPr kumimoji="1" sz="1600">
                <a:solidFill>
                  <a:schemeClr val="tx1"/>
                </a:solidFill>
                <a:latin typeface="Arial" pitchFamily="34" charset="0"/>
                <a:ea typeface="ＭＳ Ｐゴシック" pitchFamily="34" charset="-128"/>
              </a:defRPr>
            </a:lvl4pPr>
            <a:lvl5pPr marL="2057400" indent="-228600">
              <a:defRPr kumimoji="1" sz="1600">
                <a:solidFill>
                  <a:schemeClr val="tx1"/>
                </a:solidFill>
                <a:latin typeface="Arial" pitchFamily="34" charset="0"/>
                <a:ea typeface="ＭＳ Ｐゴシック" pitchFamily="34" charset="-128"/>
              </a:defRPr>
            </a:lvl5pPr>
            <a:lvl6pPr marL="2514600" indent="-228600" fontAlgn="base">
              <a:spcBef>
                <a:spcPct val="0"/>
              </a:spcBef>
              <a:spcAft>
                <a:spcPct val="0"/>
              </a:spcAft>
              <a:defRPr kumimoji="1" sz="1600">
                <a:solidFill>
                  <a:schemeClr val="tx1"/>
                </a:solidFill>
                <a:latin typeface="Arial" pitchFamily="34" charset="0"/>
                <a:ea typeface="ＭＳ Ｐゴシック" pitchFamily="34" charset="-128"/>
              </a:defRPr>
            </a:lvl6pPr>
            <a:lvl7pPr marL="2971800" indent="-228600" fontAlgn="base">
              <a:spcBef>
                <a:spcPct val="0"/>
              </a:spcBef>
              <a:spcAft>
                <a:spcPct val="0"/>
              </a:spcAft>
              <a:defRPr kumimoji="1" sz="1600">
                <a:solidFill>
                  <a:schemeClr val="tx1"/>
                </a:solidFill>
                <a:latin typeface="Arial" pitchFamily="34" charset="0"/>
                <a:ea typeface="ＭＳ Ｐゴシック" pitchFamily="34" charset="-128"/>
              </a:defRPr>
            </a:lvl7pPr>
            <a:lvl8pPr marL="3429000" indent="-228600" fontAlgn="base">
              <a:spcBef>
                <a:spcPct val="0"/>
              </a:spcBef>
              <a:spcAft>
                <a:spcPct val="0"/>
              </a:spcAft>
              <a:defRPr kumimoji="1" sz="1600">
                <a:solidFill>
                  <a:schemeClr val="tx1"/>
                </a:solidFill>
                <a:latin typeface="Arial" pitchFamily="34" charset="0"/>
                <a:ea typeface="ＭＳ Ｐゴシック" pitchFamily="34" charset="-128"/>
              </a:defRPr>
            </a:lvl8pPr>
            <a:lvl9pPr marL="3886200" indent="-228600" fontAlgn="base">
              <a:spcBef>
                <a:spcPct val="0"/>
              </a:spcBef>
              <a:spcAft>
                <a:spcPct val="0"/>
              </a:spcAft>
              <a:defRPr kumimoji="1" sz="1600">
                <a:solidFill>
                  <a:schemeClr val="tx1"/>
                </a:solidFill>
                <a:latin typeface="Arial" pitchFamily="34" charset="0"/>
                <a:ea typeface="ＭＳ Ｐゴシック" pitchFamily="34" charset="-128"/>
              </a:defRPr>
            </a:lvl9pPr>
          </a:lstStyle>
          <a:p>
            <a:pPr defTabSz="914195">
              <a:defRPr/>
            </a:pPr>
            <a:endParaRPr kumimoji="0" lang="ru-RU" altLang="ru-RU" sz="1200" i="1">
              <a:solidFill>
                <a:srgbClr val="000000"/>
              </a:solidFill>
              <a:cs typeface="+mn-cs"/>
            </a:endParaRPr>
          </a:p>
        </p:txBody>
      </p:sp>
      <p:sp>
        <p:nvSpPr>
          <p:cNvPr id="1032" name="Rectangle 3"/>
          <p:cNvSpPr>
            <a:spLocks noGrp="1" noChangeArrowheads="1"/>
          </p:cNvSpPr>
          <p:nvPr>
            <p:ph type="title"/>
          </p:nvPr>
        </p:nvSpPr>
        <p:spPr bwMode="auto">
          <a:xfrm>
            <a:off x="131763" y="263525"/>
            <a:ext cx="9240837" cy="2921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altLang="ru-RU"/>
              <a:t>Click to edit Master title style</a:t>
            </a:r>
          </a:p>
        </p:txBody>
      </p:sp>
      <p:sp>
        <p:nvSpPr>
          <p:cNvPr id="643074" name="pg num"/>
          <p:cNvSpPr>
            <a:spLocks noGrp="1" noChangeArrowheads="1"/>
          </p:cNvSpPr>
          <p:nvPr>
            <p:ph type="sldNum" sz="quarter" idx="4"/>
          </p:nvPr>
        </p:nvSpPr>
        <p:spPr bwMode="auto">
          <a:xfrm>
            <a:off x="7594600" y="6643688"/>
            <a:ext cx="2063750" cy="18256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defTabSz="914195" eaLnBrk="1" hangingPunct="1">
              <a:defRPr sz="1200">
                <a:solidFill>
                  <a:srgbClr val="000000"/>
                </a:solidFill>
                <a:latin typeface="+mn-lt"/>
                <a:ea typeface="ＭＳ Ｐゴシック" panose="020B0600070205080204" pitchFamily="34" charset="-128"/>
                <a:cs typeface="+mn-cs"/>
              </a:defRPr>
            </a:lvl1pPr>
          </a:lstStyle>
          <a:p>
            <a:pPr>
              <a:defRPr/>
            </a:pPr>
            <a:fld id="{D2B40F79-34F6-46D5-B575-A8BDB4605F7D}" type="slidenum">
              <a:rPr lang="en-US" altLang="ru-RU"/>
              <a:pPr>
                <a:defRPr/>
              </a:pPr>
              <a:t>‹#›</a:t>
            </a:fld>
            <a:endParaRPr lang="en-US" altLang="ru-RU"/>
          </a:p>
        </p:txBody>
      </p:sp>
      <p:pic>
        <p:nvPicPr>
          <p:cNvPr id="1034" name="Picture 11" descr="ЩИТ МО.png"/>
          <p:cNvPicPr>
            <a:picLocks noChangeAspect="1"/>
          </p:cNvPicPr>
          <p:nvPr userDrawn="1"/>
        </p:nvPicPr>
        <p:blipFill>
          <a:blip r:embed="rId7" cstate="print"/>
          <a:srcRect/>
          <a:stretch>
            <a:fillRect/>
          </a:stretch>
        </p:blipFill>
        <p:spPr bwMode="auto">
          <a:xfrm>
            <a:off x="9361488" y="155575"/>
            <a:ext cx="482600" cy="5683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Lst>
  <p:hf hdr="0" ftr="0" dt="0"/>
  <p:txStyles>
    <p:titleStyle>
      <a:lvl1pPr algn="l" defTabSz="912813" rtl="0" eaLnBrk="0" fontAlgn="base" hangingPunct="0">
        <a:spcBef>
          <a:spcPct val="0"/>
        </a:spcBef>
        <a:spcAft>
          <a:spcPct val="0"/>
        </a:spcAft>
        <a:defRPr sz="1900" b="1">
          <a:solidFill>
            <a:schemeClr val="tx2"/>
          </a:solidFill>
          <a:latin typeface="+mj-lt"/>
          <a:ea typeface="Arial" charset="0"/>
          <a:cs typeface="+mj-cs"/>
        </a:defRPr>
      </a:lvl1pPr>
      <a:lvl2pPr algn="l" defTabSz="912813" rtl="0" eaLnBrk="0" fontAlgn="base" hangingPunct="0">
        <a:spcBef>
          <a:spcPct val="0"/>
        </a:spcBef>
        <a:spcAft>
          <a:spcPct val="0"/>
        </a:spcAft>
        <a:defRPr sz="1900" b="1">
          <a:solidFill>
            <a:schemeClr val="tx2"/>
          </a:solidFill>
          <a:latin typeface="Arial" charset="0"/>
          <a:ea typeface="Arial" charset="0"/>
          <a:cs typeface="Arial" charset="0"/>
        </a:defRPr>
      </a:lvl2pPr>
      <a:lvl3pPr algn="l" defTabSz="912813" rtl="0" eaLnBrk="0" fontAlgn="base" hangingPunct="0">
        <a:spcBef>
          <a:spcPct val="0"/>
        </a:spcBef>
        <a:spcAft>
          <a:spcPct val="0"/>
        </a:spcAft>
        <a:defRPr sz="1900" b="1">
          <a:solidFill>
            <a:schemeClr val="tx2"/>
          </a:solidFill>
          <a:latin typeface="Arial" charset="0"/>
          <a:ea typeface="Arial" charset="0"/>
          <a:cs typeface="Arial" charset="0"/>
        </a:defRPr>
      </a:lvl3pPr>
      <a:lvl4pPr algn="l" defTabSz="912813" rtl="0" eaLnBrk="0" fontAlgn="base" hangingPunct="0">
        <a:spcBef>
          <a:spcPct val="0"/>
        </a:spcBef>
        <a:spcAft>
          <a:spcPct val="0"/>
        </a:spcAft>
        <a:defRPr sz="1900" b="1">
          <a:solidFill>
            <a:schemeClr val="tx2"/>
          </a:solidFill>
          <a:latin typeface="Arial" charset="0"/>
          <a:ea typeface="Arial" charset="0"/>
          <a:cs typeface="Arial" charset="0"/>
        </a:defRPr>
      </a:lvl4pPr>
      <a:lvl5pPr algn="l" defTabSz="912813" rtl="0" eaLnBrk="0" fontAlgn="base" hangingPunct="0">
        <a:spcBef>
          <a:spcPct val="0"/>
        </a:spcBef>
        <a:spcAft>
          <a:spcPct val="0"/>
        </a:spcAft>
        <a:defRPr sz="1900" b="1">
          <a:solidFill>
            <a:schemeClr val="tx2"/>
          </a:solidFill>
          <a:latin typeface="Arial" charset="0"/>
          <a:ea typeface="Arial" charset="0"/>
          <a:cs typeface="Arial" charset="0"/>
        </a:defRPr>
      </a:lvl5pPr>
      <a:lvl6pPr marL="466376" algn="l" defTabSz="913321" rtl="0" fontAlgn="base">
        <a:spcBef>
          <a:spcPct val="0"/>
        </a:spcBef>
        <a:spcAft>
          <a:spcPct val="0"/>
        </a:spcAft>
        <a:defRPr sz="1900" b="1">
          <a:solidFill>
            <a:schemeClr val="tx2"/>
          </a:solidFill>
          <a:latin typeface="Arial" charset="0"/>
          <a:cs typeface="Arial" charset="0"/>
        </a:defRPr>
      </a:lvl6pPr>
      <a:lvl7pPr marL="932753" algn="l" defTabSz="913321" rtl="0" fontAlgn="base">
        <a:spcBef>
          <a:spcPct val="0"/>
        </a:spcBef>
        <a:spcAft>
          <a:spcPct val="0"/>
        </a:spcAft>
        <a:defRPr sz="1900" b="1">
          <a:solidFill>
            <a:schemeClr val="tx2"/>
          </a:solidFill>
          <a:latin typeface="Arial" charset="0"/>
          <a:cs typeface="Arial" charset="0"/>
        </a:defRPr>
      </a:lvl7pPr>
      <a:lvl8pPr marL="1399129" algn="l" defTabSz="913321" rtl="0" fontAlgn="base">
        <a:spcBef>
          <a:spcPct val="0"/>
        </a:spcBef>
        <a:spcAft>
          <a:spcPct val="0"/>
        </a:spcAft>
        <a:defRPr sz="1900" b="1">
          <a:solidFill>
            <a:schemeClr val="tx2"/>
          </a:solidFill>
          <a:latin typeface="Arial" charset="0"/>
          <a:cs typeface="Arial" charset="0"/>
        </a:defRPr>
      </a:lvl8pPr>
      <a:lvl9pPr marL="1865507" algn="l" defTabSz="913321" rtl="0" fontAlgn="base">
        <a:spcBef>
          <a:spcPct val="0"/>
        </a:spcBef>
        <a:spcAft>
          <a:spcPct val="0"/>
        </a:spcAft>
        <a:defRPr sz="1900" b="1">
          <a:solidFill>
            <a:schemeClr val="tx2"/>
          </a:solidFill>
          <a:latin typeface="Arial" charset="0"/>
          <a:cs typeface="Arial" charset="0"/>
        </a:defRPr>
      </a:lvl9pPr>
    </p:titleStyle>
    <p:bodyStyle>
      <a:lvl1pPr marL="349250" indent="-349250" algn="l" defTabSz="912813" rtl="0" eaLnBrk="0" fontAlgn="base" hangingPunct="0">
        <a:spcBef>
          <a:spcPct val="0"/>
        </a:spcBef>
        <a:spcAft>
          <a:spcPct val="0"/>
        </a:spcAft>
        <a:buSzPct val="120000"/>
        <a:buChar char="•"/>
        <a:defRPr kumimoji="1" sz="1400">
          <a:solidFill>
            <a:schemeClr val="tx1"/>
          </a:solidFill>
          <a:latin typeface="+mn-lt"/>
          <a:ea typeface="Arial" charset="0"/>
          <a:cs typeface="+mn-cs"/>
        </a:defRPr>
      </a:lvl1pPr>
      <a:lvl2pPr marL="146050" indent="-144463" algn="l" defTabSz="912813" rtl="0" eaLnBrk="0" fontAlgn="base" hangingPunct="0">
        <a:spcBef>
          <a:spcPct val="0"/>
        </a:spcBef>
        <a:spcAft>
          <a:spcPct val="0"/>
        </a:spcAft>
        <a:buSzPct val="120000"/>
        <a:buChar char="•"/>
        <a:defRPr kumimoji="1" sz="1600">
          <a:solidFill>
            <a:schemeClr val="tx1"/>
          </a:solidFill>
          <a:latin typeface="+mn-lt"/>
          <a:ea typeface="Arial" charset="0"/>
          <a:cs typeface="+mn-cs"/>
        </a:defRPr>
      </a:lvl2pPr>
      <a:lvl3pPr marL="300038" indent="-150813" algn="l" defTabSz="912813" rtl="0" eaLnBrk="0" fontAlgn="base" hangingPunct="0">
        <a:spcBef>
          <a:spcPct val="0"/>
        </a:spcBef>
        <a:spcAft>
          <a:spcPct val="0"/>
        </a:spcAft>
        <a:buChar char="–"/>
        <a:defRPr kumimoji="1" sz="1600">
          <a:solidFill>
            <a:schemeClr val="tx1"/>
          </a:solidFill>
          <a:latin typeface="+mn-lt"/>
          <a:ea typeface="Arial" charset="0"/>
          <a:cs typeface="+mn-cs"/>
        </a:defRPr>
      </a:lvl3pPr>
      <a:lvl4pPr marL="439738" indent="-136525" algn="l" defTabSz="912813" rtl="0" eaLnBrk="0" fontAlgn="base" hangingPunct="0">
        <a:spcBef>
          <a:spcPct val="0"/>
        </a:spcBef>
        <a:spcAft>
          <a:spcPct val="0"/>
        </a:spcAft>
        <a:buSzPct val="89000"/>
        <a:buChar char="•"/>
        <a:defRPr kumimoji="1" sz="1600">
          <a:solidFill>
            <a:schemeClr val="tx1"/>
          </a:solidFill>
          <a:latin typeface="+mn-lt"/>
          <a:ea typeface="Arial" charset="0"/>
          <a:cs typeface="+mn-cs"/>
        </a:defRPr>
      </a:lvl4pPr>
      <a:lvl5pPr marL="593725" indent="-150813" algn="l" defTabSz="912813" rtl="0" eaLnBrk="0" fontAlgn="base" hangingPunct="0">
        <a:spcBef>
          <a:spcPct val="0"/>
        </a:spcBef>
        <a:spcAft>
          <a:spcPct val="0"/>
        </a:spcAft>
        <a:buSzPct val="75000"/>
        <a:buChar char="–"/>
        <a:defRPr kumimoji="1" sz="1600">
          <a:solidFill>
            <a:schemeClr val="tx1"/>
          </a:solidFill>
          <a:latin typeface="+mn-lt"/>
          <a:ea typeface="Arial" charset="0"/>
          <a:cs typeface="+mn-cs"/>
        </a:defRPr>
      </a:lvl5pPr>
      <a:lvl6pPr marL="1060683" indent="-152220" algn="l" defTabSz="913321" rtl="0" fontAlgn="base">
        <a:spcBef>
          <a:spcPct val="0"/>
        </a:spcBef>
        <a:spcAft>
          <a:spcPct val="0"/>
        </a:spcAft>
        <a:buSzPct val="75000"/>
        <a:buChar char="–"/>
        <a:defRPr sz="1600">
          <a:solidFill>
            <a:schemeClr val="tx1"/>
          </a:solidFill>
          <a:latin typeface="+mn-lt"/>
          <a:cs typeface="+mn-cs"/>
        </a:defRPr>
      </a:lvl6pPr>
      <a:lvl7pPr marL="1527058" indent="-152220" algn="l" defTabSz="913321" rtl="0" fontAlgn="base">
        <a:spcBef>
          <a:spcPct val="0"/>
        </a:spcBef>
        <a:spcAft>
          <a:spcPct val="0"/>
        </a:spcAft>
        <a:buSzPct val="75000"/>
        <a:buChar char="–"/>
        <a:defRPr sz="1600">
          <a:solidFill>
            <a:schemeClr val="tx1"/>
          </a:solidFill>
          <a:latin typeface="+mn-lt"/>
          <a:cs typeface="+mn-cs"/>
        </a:defRPr>
      </a:lvl7pPr>
      <a:lvl8pPr marL="1993437" indent="-152220" algn="l" defTabSz="913321" rtl="0" fontAlgn="base">
        <a:spcBef>
          <a:spcPct val="0"/>
        </a:spcBef>
        <a:spcAft>
          <a:spcPct val="0"/>
        </a:spcAft>
        <a:buSzPct val="75000"/>
        <a:buChar char="–"/>
        <a:defRPr sz="1600">
          <a:solidFill>
            <a:schemeClr val="tx1"/>
          </a:solidFill>
          <a:latin typeface="+mn-lt"/>
          <a:cs typeface="+mn-cs"/>
        </a:defRPr>
      </a:lvl8pPr>
      <a:lvl9pPr marL="2459813" indent="-152220" algn="l" defTabSz="913321" rtl="0" fontAlgn="base">
        <a:spcBef>
          <a:spcPct val="0"/>
        </a:spcBef>
        <a:spcAft>
          <a:spcPct val="0"/>
        </a:spcAft>
        <a:buSzPct val="75000"/>
        <a:buChar char="–"/>
        <a:defRPr sz="1600">
          <a:solidFill>
            <a:schemeClr val="tx1"/>
          </a:solidFill>
          <a:latin typeface="+mn-lt"/>
          <a:cs typeface="+mn-cs"/>
        </a:defRPr>
      </a:lvl9pPr>
    </p:bodyStyle>
    <p:otherStyle>
      <a:defPPr>
        <a:defRPr lang="ru-RU"/>
      </a:defPPr>
      <a:lvl1pPr marL="0" algn="l" defTabSz="932753" rtl="0" eaLnBrk="1" latinLnBrk="0" hangingPunct="1">
        <a:defRPr sz="1900" kern="1200">
          <a:solidFill>
            <a:schemeClr val="tx1"/>
          </a:solidFill>
          <a:latin typeface="+mn-lt"/>
          <a:ea typeface="+mn-ea"/>
          <a:cs typeface="+mn-cs"/>
        </a:defRPr>
      </a:lvl1pPr>
      <a:lvl2pPr marL="466376" algn="l" defTabSz="932753" rtl="0" eaLnBrk="1" latinLnBrk="0" hangingPunct="1">
        <a:defRPr sz="1900" kern="1200">
          <a:solidFill>
            <a:schemeClr val="tx1"/>
          </a:solidFill>
          <a:latin typeface="+mn-lt"/>
          <a:ea typeface="+mn-ea"/>
          <a:cs typeface="+mn-cs"/>
        </a:defRPr>
      </a:lvl2pPr>
      <a:lvl3pPr marL="932753" algn="l" defTabSz="932753" rtl="0" eaLnBrk="1" latinLnBrk="0" hangingPunct="1">
        <a:defRPr sz="1900" kern="1200">
          <a:solidFill>
            <a:schemeClr val="tx1"/>
          </a:solidFill>
          <a:latin typeface="+mn-lt"/>
          <a:ea typeface="+mn-ea"/>
          <a:cs typeface="+mn-cs"/>
        </a:defRPr>
      </a:lvl3pPr>
      <a:lvl4pPr marL="1399129" algn="l" defTabSz="932753" rtl="0" eaLnBrk="1" latinLnBrk="0" hangingPunct="1">
        <a:defRPr sz="1900" kern="1200">
          <a:solidFill>
            <a:schemeClr val="tx1"/>
          </a:solidFill>
          <a:latin typeface="+mn-lt"/>
          <a:ea typeface="+mn-ea"/>
          <a:cs typeface="+mn-cs"/>
        </a:defRPr>
      </a:lvl4pPr>
      <a:lvl5pPr marL="1865507" algn="l" defTabSz="932753" rtl="0" eaLnBrk="1" latinLnBrk="0" hangingPunct="1">
        <a:defRPr sz="1900" kern="1200">
          <a:solidFill>
            <a:schemeClr val="tx1"/>
          </a:solidFill>
          <a:latin typeface="+mn-lt"/>
          <a:ea typeface="+mn-ea"/>
          <a:cs typeface="+mn-cs"/>
        </a:defRPr>
      </a:lvl5pPr>
      <a:lvl6pPr marL="2331882" algn="l" defTabSz="932753" rtl="0" eaLnBrk="1" latinLnBrk="0" hangingPunct="1">
        <a:defRPr sz="1900" kern="1200">
          <a:solidFill>
            <a:schemeClr val="tx1"/>
          </a:solidFill>
          <a:latin typeface="+mn-lt"/>
          <a:ea typeface="+mn-ea"/>
          <a:cs typeface="+mn-cs"/>
        </a:defRPr>
      </a:lvl6pPr>
      <a:lvl7pPr marL="2798258" algn="l" defTabSz="932753" rtl="0" eaLnBrk="1" latinLnBrk="0" hangingPunct="1">
        <a:defRPr sz="1900" kern="1200">
          <a:solidFill>
            <a:schemeClr val="tx1"/>
          </a:solidFill>
          <a:latin typeface="+mn-lt"/>
          <a:ea typeface="+mn-ea"/>
          <a:cs typeface="+mn-cs"/>
        </a:defRPr>
      </a:lvl7pPr>
      <a:lvl8pPr marL="3264635" algn="l" defTabSz="932753" rtl="0" eaLnBrk="1" latinLnBrk="0" hangingPunct="1">
        <a:defRPr sz="1900" kern="1200">
          <a:solidFill>
            <a:schemeClr val="tx1"/>
          </a:solidFill>
          <a:latin typeface="+mn-lt"/>
          <a:ea typeface="+mn-ea"/>
          <a:cs typeface="+mn-cs"/>
        </a:defRPr>
      </a:lvl8pPr>
      <a:lvl9pPr marL="3731011" algn="l" defTabSz="932753"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hyperlink" Target="http://www.freepik.com/free-icon/increasing-stocks-graphic-of-bars_729852.htm" TargetMode="Externa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mofmicro.ru/" TargetMode="External"/><Relationship Id="rId1" Type="http://schemas.openxmlformats.org/officeDocument/2006/relationships/slideLayout" Target="../slideLayouts/slideLayout3.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a:xfrm>
            <a:off x="711200" y="338464"/>
            <a:ext cx="8795206" cy="369332"/>
          </a:xfrm>
        </p:spPr>
        <p:txBody>
          <a:bodyPr/>
          <a:lstStyle/>
          <a:p>
            <a:pPr algn="ctr"/>
            <a:r>
              <a:rPr lang="ru-RU" sz="2400" dirty="0">
                <a:latin typeface="Arial Narrow" pitchFamily="34" charset="0"/>
              </a:rPr>
              <a:t>Московский областной фонд микрофинансирования</a:t>
            </a:r>
            <a:endParaRPr lang="en-US" sz="2400" dirty="0">
              <a:latin typeface="Arial Narrow" pitchFamily="34" charset="0"/>
            </a:endParaRPr>
          </a:p>
        </p:txBody>
      </p:sp>
      <p:sp>
        <p:nvSpPr>
          <p:cNvPr id="8220" name="Text Box 20"/>
          <p:cNvSpPr txBox="1">
            <a:spLocks noChangeArrowheads="1"/>
          </p:cNvSpPr>
          <p:nvPr/>
        </p:nvSpPr>
        <p:spPr bwMode="auto">
          <a:xfrm>
            <a:off x="711200" y="3860800"/>
            <a:ext cx="2965450" cy="277813"/>
          </a:xfrm>
          <a:prstGeom prst="rect">
            <a:avLst/>
          </a:prstGeom>
          <a:noFill/>
          <a:ln w="9525">
            <a:noFill/>
            <a:miter lim="800000"/>
            <a:headEnd/>
            <a:tailEnd/>
          </a:ln>
        </p:spPr>
        <p:txBody>
          <a:bodyPr lIns="0" tIns="0" rIns="0" bIns="0">
            <a:spAutoFit/>
          </a:bodyPr>
          <a:lstStyle/>
          <a:p>
            <a:pPr marL="174625" indent="-174625" defTabSz="977900">
              <a:buFont typeface="Arial" charset="0"/>
              <a:buChar char="•"/>
            </a:pPr>
            <a:endParaRPr kumimoji="1" lang="ru-RU" dirty="0">
              <a:solidFill>
                <a:schemeClr val="tx2"/>
              </a:solidFill>
              <a:ea typeface="ＭＳ Ｐゴシック"/>
              <a:cs typeface="ＭＳ Ｐゴシック"/>
            </a:endParaRPr>
          </a:p>
        </p:txBody>
      </p:sp>
      <p:pic>
        <p:nvPicPr>
          <p:cNvPr id="14" name="Рисунок 13">
            <a:extLst>
              <a:ext uri="{FF2B5EF4-FFF2-40B4-BE49-F238E27FC236}">
                <a16:creationId xmlns:a16="http://schemas.microsoft.com/office/drawing/2014/main" xmlns="" id="{F5395DDE-06B0-44AA-9E08-38FE8DCC8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20" y="160743"/>
            <a:ext cx="963560" cy="547053"/>
          </a:xfrm>
          <a:prstGeom prst="rect">
            <a:avLst/>
          </a:prstGeom>
        </p:spPr>
      </p:pic>
      <p:sp>
        <p:nvSpPr>
          <p:cNvPr id="8" name="Прямоугольник 7">
            <a:extLst>
              <a:ext uri="{FF2B5EF4-FFF2-40B4-BE49-F238E27FC236}">
                <a16:creationId xmlns:a16="http://schemas.microsoft.com/office/drawing/2014/main" xmlns="" id="{4AAEE084-3949-423E-B0B0-C6804FBC912C}"/>
              </a:ext>
            </a:extLst>
          </p:cNvPr>
          <p:cNvSpPr/>
          <p:nvPr/>
        </p:nvSpPr>
        <p:spPr>
          <a:xfrm>
            <a:off x="155289" y="822786"/>
            <a:ext cx="9590899"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b="1" dirty="0">
                <a:solidFill>
                  <a:prstClr val="black"/>
                </a:solidFill>
                <a:latin typeface="Century Gothic" panose="020B0502020202020204" pitchFamily="34" charset="0"/>
              </a:rPr>
              <a:t>Процентные ставки по займам, действующие с 09 сентября</a:t>
            </a:r>
            <a:r>
              <a:rPr kumimoji="0" lang="ru-RU"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2019 года </a:t>
            </a:r>
          </a:p>
        </p:txBody>
      </p:sp>
      <p:graphicFrame>
        <p:nvGraphicFramePr>
          <p:cNvPr id="10" name="Таблица 9">
            <a:extLst>
              <a:ext uri="{FF2B5EF4-FFF2-40B4-BE49-F238E27FC236}">
                <a16:creationId xmlns:a16="http://schemas.microsoft.com/office/drawing/2014/main" xmlns="" id="{B7B8371A-6138-4D53-990E-454DC870490C}"/>
              </a:ext>
            </a:extLst>
          </p:cNvPr>
          <p:cNvGraphicFramePr>
            <a:graphicFrameLocks noGrp="1"/>
          </p:cNvGraphicFramePr>
          <p:nvPr>
            <p:extLst>
              <p:ext uri="{D42A27DB-BD31-4B8C-83A1-F6EECF244321}">
                <p14:modId xmlns:p14="http://schemas.microsoft.com/office/powerpoint/2010/main" val="630578456"/>
              </p:ext>
            </p:extLst>
          </p:nvPr>
        </p:nvGraphicFramePr>
        <p:xfrm>
          <a:off x="427226" y="1231811"/>
          <a:ext cx="9047023" cy="5320206"/>
        </p:xfrm>
        <a:graphic>
          <a:graphicData uri="http://schemas.openxmlformats.org/drawingml/2006/table">
            <a:tbl>
              <a:tblPr firstRow="1">
                <a:tableStyleId>{C083E6E3-FA7D-4D7B-A595-EF9225AFEA82}</a:tableStyleId>
              </a:tblPr>
              <a:tblGrid>
                <a:gridCol w="342175">
                  <a:extLst>
                    <a:ext uri="{9D8B030D-6E8A-4147-A177-3AD203B41FA5}">
                      <a16:colId xmlns:a16="http://schemas.microsoft.com/office/drawing/2014/main" xmlns="" val="814462805"/>
                    </a:ext>
                  </a:extLst>
                </a:gridCol>
                <a:gridCol w="1125691">
                  <a:extLst>
                    <a:ext uri="{9D8B030D-6E8A-4147-A177-3AD203B41FA5}">
                      <a16:colId xmlns:a16="http://schemas.microsoft.com/office/drawing/2014/main" xmlns="" val="2068135918"/>
                    </a:ext>
                  </a:extLst>
                </a:gridCol>
                <a:gridCol w="7579157">
                  <a:extLst>
                    <a:ext uri="{9D8B030D-6E8A-4147-A177-3AD203B41FA5}">
                      <a16:colId xmlns:a16="http://schemas.microsoft.com/office/drawing/2014/main" xmlns="" val="3252443004"/>
                    </a:ext>
                  </a:extLst>
                </a:gridCol>
              </a:tblGrid>
              <a:tr h="395898">
                <a:tc>
                  <a:txBody>
                    <a:bodyPr/>
                    <a:lstStyle/>
                    <a:p>
                      <a:pPr algn="ctr"/>
                      <a:endParaRPr lang="ru-RU" sz="1400" b="0" dirty="0">
                        <a:latin typeface="Century Gothic" panose="020B0502020202020204" pitchFamily="34" charset="0"/>
                      </a:endParaRPr>
                    </a:p>
                  </a:txBody>
                  <a:tcP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ru-RU" sz="1400" b="0" dirty="0">
                        <a:latin typeface="Century Gothic" panose="020B0502020202020204" pitchFamily="34" charset="0"/>
                      </a:endParaRPr>
                    </a:p>
                  </a:txBody>
                  <a:tcP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ru-RU" sz="1400" b="0" dirty="0">
                          <a:latin typeface="Century Gothic" panose="020B0502020202020204" pitchFamily="34" charset="0"/>
                        </a:rPr>
                        <a:t>Категория субъекта МСП</a:t>
                      </a:r>
                    </a:p>
                  </a:txBody>
                  <a:tcP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376722012"/>
                  </a:ext>
                </a:extLst>
              </a:tr>
              <a:tr h="2276779">
                <a:tc>
                  <a:txBody>
                    <a:bodyPr/>
                    <a:lstStyle/>
                    <a:p>
                      <a:pPr algn="ctr"/>
                      <a:r>
                        <a:rPr lang="ru-RU" sz="1400" dirty="0">
                          <a:latin typeface="Century Gothic" panose="020B0502020202020204" pitchFamily="34" charset="0"/>
                        </a:rPr>
                        <a:t>1</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ru-RU" sz="1400" dirty="0">
                          <a:latin typeface="Century Gothic" panose="020B0502020202020204" pitchFamily="34" charset="0"/>
                        </a:rPr>
                        <a:t>7,0%</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ru-RU" sz="1400" dirty="0">
                          <a:latin typeface="Century Gothic" panose="020B0502020202020204" pitchFamily="34" charset="0"/>
                        </a:rPr>
                        <a:t>резиденты особых экономических зон Московской области </a:t>
                      </a:r>
                    </a:p>
                    <a:p>
                      <a:pPr marL="285750" indent="-285750">
                        <a:buFont typeface="Arial" panose="020B0604020202020204" pitchFamily="34" charset="0"/>
                        <a:buChar char="•"/>
                      </a:pPr>
                      <a:r>
                        <a:rPr lang="ru-RU" sz="1400" dirty="0">
                          <a:latin typeface="Century Gothic" panose="020B0502020202020204" pitchFamily="34" charset="0"/>
                        </a:rPr>
                        <a:t>(«Дубна», «Ступино-квадрат», «Исток»), </a:t>
                      </a:r>
                    </a:p>
                    <a:p>
                      <a:pPr marL="285750" indent="-285750">
                        <a:buFont typeface="Arial" panose="020B0604020202020204" pitchFamily="34" charset="0"/>
                        <a:buChar char="•"/>
                      </a:pPr>
                      <a:r>
                        <a:rPr lang="ru-RU" sz="1400" dirty="0">
                          <a:latin typeface="Century Gothic" panose="020B0502020202020204" pitchFamily="34" charset="0"/>
                        </a:rPr>
                        <a:t>резиденты промышленных (индустриальных) парков, агропромышленных и технопарков, бизнес-инкубаторов, </a:t>
                      </a:r>
                    </a:p>
                    <a:p>
                      <a:pPr marL="285750" indent="-285750">
                        <a:buFont typeface="Arial" panose="020B0604020202020204" pitchFamily="34" charset="0"/>
                        <a:buChar char="•"/>
                      </a:pPr>
                      <a:r>
                        <a:rPr lang="ru-RU" sz="1400" dirty="0">
                          <a:latin typeface="Century Gothic" panose="020B0502020202020204" pitchFamily="34" charset="0"/>
                        </a:rPr>
                        <a:t>экспортёры, </a:t>
                      </a:r>
                    </a:p>
                    <a:p>
                      <a:pPr marL="285750" indent="-285750">
                        <a:buFont typeface="Arial" panose="020B0604020202020204" pitchFamily="34" charset="0"/>
                        <a:buChar char="•"/>
                      </a:pPr>
                      <a:r>
                        <a:rPr lang="ru-RU" sz="1400" dirty="0">
                          <a:latin typeface="Century Gothic" panose="020B0502020202020204" pitchFamily="34" charset="0"/>
                        </a:rPr>
                        <a:t>женщины-предприниматели, </a:t>
                      </a:r>
                    </a:p>
                    <a:p>
                      <a:pPr marL="285750" indent="-285750">
                        <a:buFont typeface="Arial" panose="020B0604020202020204" pitchFamily="34" charset="0"/>
                        <a:buChar char="•"/>
                      </a:pPr>
                      <a:r>
                        <a:rPr lang="ru-RU" sz="1400" dirty="0">
                          <a:latin typeface="Century Gothic" panose="020B0502020202020204" pitchFamily="34" charset="0"/>
                        </a:rPr>
                        <a:t>сельскохозяйственные кооперативы, </a:t>
                      </a:r>
                    </a:p>
                    <a:p>
                      <a:pPr marL="285750" indent="-285750">
                        <a:buFont typeface="Arial" panose="020B0604020202020204" pitchFamily="34" charset="0"/>
                        <a:buChar char="•"/>
                      </a:pPr>
                      <a:r>
                        <a:rPr lang="ru-RU" sz="1400" dirty="0">
                          <a:latin typeface="Century Gothic" panose="020B0502020202020204" pitchFamily="34" charset="0"/>
                        </a:rPr>
                        <a:t>субъекты социального предпринимательства, </a:t>
                      </a:r>
                    </a:p>
                    <a:p>
                      <a:pPr marL="285750" indent="-285750">
                        <a:buFont typeface="Arial" panose="020B0604020202020204" pitchFamily="34" charset="0"/>
                        <a:buChar char="•"/>
                      </a:pPr>
                      <a:r>
                        <a:rPr lang="ru-RU" sz="1400" dirty="0">
                          <a:latin typeface="Century Gothic" panose="020B0502020202020204" pitchFamily="34" charset="0"/>
                        </a:rPr>
                        <a:t>проекты в сферах туризма, экологии или спорта, </a:t>
                      </a:r>
                    </a:p>
                    <a:p>
                      <a:pPr marL="285750" indent="-285750">
                        <a:buFont typeface="Arial" panose="020B0604020202020204" pitchFamily="34" charset="0"/>
                        <a:buChar char="•"/>
                      </a:pPr>
                      <a:r>
                        <a:rPr lang="ru-RU" sz="1400" dirty="0">
                          <a:latin typeface="Century Gothic" panose="020B0502020202020204" pitchFamily="34" charset="0"/>
                        </a:rPr>
                        <a:t>предприятия, созданные лицами старше 45 лет, в первый год создания.</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30405071"/>
                  </a:ext>
                </a:extLst>
              </a:tr>
              <a:tr h="884115">
                <a:tc>
                  <a:txBody>
                    <a:bodyPr/>
                    <a:lstStyle/>
                    <a:p>
                      <a:pPr algn="ctr"/>
                      <a:r>
                        <a:rPr lang="ru-RU" sz="1400" dirty="0">
                          <a:latin typeface="Century Gothic" panose="020B0502020202020204" pitchFamily="34" charset="0"/>
                        </a:rPr>
                        <a:t>2</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ru-RU" sz="1400" dirty="0">
                          <a:latin typeface="Century Gothic" panose="020B0502020202020204" pitchFamily="34" charset="0"/>
                        </a:rPr>
                        <a:t>9,45%</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ru-RU" sz="1400" dirty="0">
                          <a:latin typeface="Century Gothic" panose="020B0502020202020204" pitchFamily="34" charset="0"/>
                        </a:rPr>
                        <a:t>Виды деятельности: сельское хозяйство, обрабатывающие производства, гостиницы, научные исследования и разработки, образование, деятельность в области здравоохранения;</a:t>
                      </a:r>
                    </a:p>
                    <a:p>
                      <a:r>
                        <a:rPr lang="ru-RU" sz="1400" dirty="0">
                          <a:latin typeface="Century Gothic" panose="020B0502020202020204" pitchFamily="34" charset="0"/>
                        </a:rPr>
                        <a:t>а также относящиеся к 1 группе, но не имеющие достаточного залогового обеспечения.</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814330261"/>
                  </a:ext>
                </a:extLst>
              </a:tr>
              <a:tr h="605174">
                <a:tc>
                  <a:txBody>
                    <a:bodyPr/>
                    <a:lstStyle/>
                    <a:p>
                      <a:pPr algn="ctr"/>
                      <a:r>
                        <a:rPr lang="ru-RU" sz="1400" dirty="0">
                          <a:latin typeface="Century Gothic" panose="020B0502020202020204" pitchFamily="34" charset="0"/>
                        </a:rPr>
                        <a:t>3</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ru-RU" sz="1400" dirty="0">
                          <a:latin typeface="Century Gothic" panose="020B0502020202020204" pitchFamily="34" charset="0"/>
                        </a:rPr>
                        <a:t>11,9%</a:t>
                      </a:r>
                    </a:p>
                    <a:p>
                      <a:pPr algn="ctr"/>
                      <a:r>
                        <a:rPr lang="ru-RU" sz="1400" dirty="0">
                          <a:latin typeface="Century Gothic" panose="020B0502020202020204" pitchFamily="34" charset="0"/>
                        </a:rPr>
                        <a:t>(14,0%)</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ru-RU" sz="1400" dirty="0">
                          <a:latin typeface="Century Gothic" panose="020B0502020202020204" pitchFamily="34" charset="0"/>
                        </a:rPr>
                        <a:t>Прочие виды деятельности</a:t>
                      </a:r>
                    </a:p>
                    <a:p>
                      <a:r>
                        <a:rPr lang="ru-RU" sz="1400" dirty="0">
                          <a:latin typeface="Century Gothic" panose="020B0502020202020204" pitchFamily="34" charset="0"/>
                        </a:rPr>
                        <a:t>(в случае отсутствия достаточного залогового обеспечения)</a:t>
                      </a:r>
                    </a:p>
                  </a:txBody>
                  <a:tcP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37860714"/>
                  </a:ext>
                </a:extLst>
              </a:tr>
              <a:tr h="884115">
                <a:tc>
                  <a:txBody>
                    <a:bodyPr/>
                    <a:lstStyle/>
                    <a:p>
                      <a:pPr algn="ctr"/>
                      <a:r>
                        <a:rPr lang="ru-RU" sz="1400" dirty="0">
                          <a:latin typeface="Century Gothic" panose="020B0502020202020204" pitchFamily="34" charset="0"/>
                        </a:rPr>
                        <a:t>4</a:t>
                      </a:r>
                    </a:p>
                  </a:txBody>
                  <a:tcP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ru-RU" sz="1400" dirty="0">
                          <a:latin typeface="Century Gothic" panose="020B0502020202020204" pitchFamily="34" charset="0"/>
                        </a:rPr>
                        <a:t>10,5%</a:t>
                      </a:r>
                    </a:p>
                  </a:txBody>
                  <a:tcP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sz="1400" dirty="0">
                          <a:latin typeface="Century Gothic" panose="020B0502020202020204" pitchFamily="34" charset="0"/>
                        </a:rPr>
                        <a:t>«Начни своё дело» – беззалоговые займы для начинающих (работающих не более 1 года) предпринимателей, относящихся к 1 или 2 группе. </a:t>
                      </a:r>
                    </a:p>
                    <a:p>
                      <a:r>
                        <a:rPr lang="ru-RU" sz="1400" dirty="0">
                          <a:latin typeface="Century Gothic" panose="020B0502020202020204" pitchFamily="34" charset="0"/>
                        </a:rPr>
                        <a:t>Сумма до 500 тыс. рублей, срок до 3 лет.</a:t>
                      </a:r>
                    </a:p>
                  </a:txBody>
                  <a:tcP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xmlns="" val="1357009042"/>
                  </a:ext>
                </a:extLst>
              </a:tr>
            </a:tbl>
          </a:graphicData>
        </a:graphic>
      </p:graphicFrame>
    </p:spTree>
    <p:extLst>
      <p:ext uri="{BB962C8B-B14F-4D97-AF65-F5344CB8AC3E}">
        <p14:creationId xmlns:p14="http://schemas.microsoft.com/office/powerpoint/2010/main" val="1691707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Таблица 11">
            <a:extLst>
              <a:ext uri="{FF2B5EF4-FFF2-40B4-BE49-F238E27FC236}">
                <a16:creationId xmlns:a16="http://schemas.microsoft.com/office/drawing/2014/main" xmlns="" id="{22E803DF-481F-4940-9A42-6C6AFB544549}"/>
              </a:ext>
            </a:extLst>
          </p:cNvPr>
          <p:cNvGraphicFramePr>
            <a:graphicFrameLocks noGrp="1"/>
          </p:cNvGraphicFramePr>
          <p:nvPr>
            <p:extLst>
              <p:ext uri="{D42A27DB-BD31-4B8C-83A1-F6EECF244321}">
                <p14:modId xmlns:p14="http://schemas.microsoft.com/office/powerpoint/2010/main" val="2912581645"/>
              </p:ext>
            </p:extLst>
          </p:nvPr>
        </p:nvGraphicFramePr>
        <p:xfrm>
          <a:off x="429794" y="4541800"/>
          <a:ext cx="9076612" cy="2077906"/>
        </p:xfrm>
        <a:graphic>
          <a:graphicData uri="http://schemas.openxmlformats.org/drawingml/2006/table">
            <a:tbl>
              <a:tblPr bandRow="1">
                <a:tableStyleId>{2D5ABB26-0587-4C30-8999-92F81FD0307C}</a:tableStyleId>
              </a:tblPr>
              <a:tblGrid>
                <a:gridCol w="2231110">
                  <a:extLst>
                    <a:ext uri="{9D8B030D-6E8A-4147-A177-3AD203B41FA5}">
                      <a16:colId xmlns:a16="http://schemas.microsoft.com/office/drawing/2014/main" xmlns="" val="1769557677"/>
                    </a:ext>
                  </a:extLst>
                </a:gridCol>
                <a:gridCol w="1947672">
                  <a:extLst>
                    <a:ext uri="{9D8B030D-6E8A-4147-A177-3AD203B41FA5}">
                      <a16:colId xmlns:a16="http://schemas.microsoft.com/office/drawing/2014/main" xmlns="" val="4289887176"/>
                    </a:ext>
                  </a:extLst>
                </a:gridCol>
                <a:gridCol w="4897830">
                  <a:extLst>
                    <a:ext uri="{9D8B030D-6E8A-4147-A177-3AD203B41FA5}">
                      <a16:colId xmlns:a16="http://schemas.microsoft.com/office/drawing/2014/main" xmlns="" val="2897751755"/>
                    </a:ext>
                  </a:extLst>
                </a:gridCol>
              </a:tblGrid>
              <a:tr h="2077906">
                <a:tc>
                  <a:txBody>
                    <a:bodyPr/>
                    <a:lstStyle/>
                    <a:p>
                      <a:r>
                        <a:rPr lang="ru-RU" sz="1600" b="1" dirty="0">
                          <a:latin typeface="Century Gothic" panose="020B0502020202020204" pitchFamily="34" charset="0"/>
                        </a:rPr>
                        <a:t>«Начни своё дело»</a:t>
                      </a:r>
                    </a:p>
                    <a:p>
                      <a:endParaRPr lang="ru-RU" sz="1600" dirty="0">
                        <a:latin typeface="Century Gothic" panose="020B0502020202020204" pitchFamily="34" charset="0"/>
                      </a:endParaRPr>
                    </a:p>
                    <a:p>
                      <a:endParaRPr lang="ru-RU" sz="1600" dirty="0">
                        <a:latin typeface="Century Gothic" panose="020B0502020202020204" pitchFamily="34" charset="0"/>
                      </a:endParaRPr>
                    </a:p>
                    <a:p>
                      <a:endParaRPr lang="ru-RU" sz="1600" dirty="0">
                        <a:latin typeface="Century Gothic" panose="020B0502020202020204" pitchFamily="34" charset="0"/>
                      </a:endParaRPr>
                    </a:p>
                    <a:p>
                      <a:endParaRPr lang="ru-RU" sz="1600" dirty="0">
                        <a:latin typeface="Century Gothic" panose="020B0502020202020204" pitchFamily="34" charset="0"/>
                      </a:endParaRPr>
                    </a:p>
                    <a:p>
                      <a:endParaRPr lang="ru-RU" sz="1600" dirty="0">
                        <a:latin typeface="Century Gothic" panose="020B0502020202020204" pitchFamily="34" charset="0"/>
                      </a:endParaRPr>
                    </a:p>
                    <a:p>
                      <a:r>
                        <a:rPr lang="ru-RU" sz="1600" dirty="0">
                          <a:latin typeface="Century Gothic" panose="020B0502020202020204" pitchFamily="34" charset="0"/>
                        </a:rPr>
                        <a:t>«На приобретение онлайн-кассы»</a:t>
                      </a:r>
                    </a:p>
                  </a:txBody>
                  <a:tcPr>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ru-RU" sz="1400" dirty="0">
                          <a:latin typeface="Century Gothic" panose="020B0502020202020204" pitchFamily="34" charset="0"/>
                        </a:rPr>
                        <a:t>Сумма</a:t>
                      </a:r>
                    </a:p>
                    <a:p>
                      <a:r>
                        <a:rPr lang="ru-RU" sz="1400" dirty="0">
                          <a:latin typeface="Century Gothic" panose="020B0502020202020204" pitchFamily="34" charset="0"/>
                        </a:rPr>
                        <a:t>Срок</a:t>
                      </a:r>
                    </a:p>
                    <a:p>
                      <a:r>
                        <a:rPr lang="ru-RU" sz="1400" dirty="0">
                          <a:latin typeface="Century Gothic" panose="020B0502020202020204" pitchFamily="34" charset="0"/>
                        </a:rPr>
                        <a:t>% ставка</a:t>
                      </a:r>
                    </a:p>
                    <a:p>
                      <a:r>
                        <a:rPr lang="ru-RU" sz="1400" dirty="0">
                          <a:latin typeface="Century Gothic" panose="020B0502020202020204" pitchFamily="34" charset="0"/>
                        </a:rPr>
                        <a:t>Обеспечение</a:t>
                      </a:r>
                    </a:p>
                    <a:p>
                      <a:endParaRPr lang="ru-RU" sz="1400" dirty="0">
                        <a:latin typeface="Century Gothic" panose="020B0502020202020204" pitchFamily="34" charset="0"/>
                      </a:endParaRPr>
                    </a:p>
                    <a:p>
                      <a:r>
                        <a:rPr lang="ru-RU" sz="1400" dirty="0">
                          <a:latin typeface="Century Gothic" panose="020B0502020202020204" pitchFamily="34" charset="0"/>
                        </a:rPr>
                        <a:t>Срок деятельности</a:t>
                      </a:r>
                    </a:p>
                    <a:p>
                      <a:endParaRPr lang="ru-RU" sz="1400" dirty="0">
                        <a:latin typeface="Century Gothic" panose="020B0502020202020204" pitchFamily="34" charset="0"/>
                      </a:endParaRPr>
                    </a:p>
                    <a:p>
                      <a:r>
                        <a:rPr lang="ru-RU" sz="1400" dirty="0">
                          <a:latin typeface="Century Gothic" panose="020B0502020202020204" pitchFamily="34" charset="0"/>
                        </a:rPr>
                        <a:t>Сумма</a:t>
                      </a:r>
                    </a:p>
                    <a:p>
                      <a:r>
                        <a:rPr lang="ru-RU" sz="1400" dirty="0">
                          <a:latin typeface="Century Gothic" panose="020B0502020202020204" pitchFamily="34" charset="0"/>
                        </a:rPr>
                        <a:t>Срок</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ru-RU" sz="1400" dirty="0">
                          <a:latin typeface="Century Gothic" panose="020B0502020202020204" pitchFamily="34" charset="0"/>
                        </a:rPr>
                        <a:t>от  50 000 до 500 000 руб.</a:t>
                      </a:r>
                    </a:p>
                    <a:p>
                      <a:r>
                        <a:rPr lang="ru-RU" sz="1400" dirty="0">
                          <a:latin typeface="Century Gothic" panose="020B0502020202020204" pitchFamily="34" charset="0"/>
                        </a:rPr>
                        <a:t>до 3 лет</a:t>
                      </a:r>
                    </a:p>
                    <a:p>
                      <a:r>
                        <a:rPr lang="ru-RU" sz="1400" dirty="0">
                          <a:latin typeface="Century Gothic" panose="020B0502020202020204" pitchFamily="34" charset="0"/>
                        </a:rPr>
                        <a:t>от </a:t>
                      </a:r>
                      <a:r>
                        <a:rPr lang="ru-RU" sz="1400" b="1" dirty="0">
                          <a:latin typeface="Century Gothic" panose="020B0502020202020204" pitchFamily="34" charset="0"/>
                        </a:rPr>
                        <a:t>10,5%*</a:t>
                      </a:r>
                      <a:r>
                        <a:rPr lang="ru-RU" sz="1400" dirty="0">
                          <a:latin typeface="Century Gothic" panose="020B0502020202020204" pitchFamily="34" charset="0"/>
                        </a:rPr>
                        <a:t> годовых</a:t>
                      </a:r>
                    </a:p>
                    <a:p>
                      <a:r>
                        <a:rPr lang="ru-RU" sz="1400" dirty="0">
                          <a:latin typeface="Century Gothic" panose="020B0502020202020204" pitchFamily="34" charset="0"/>
                        </a:rPr>
                        <a:t>БЕЗ ЗАЛОГА, дополнительное поручительство собственников</a:t>
                      </a:r>
                    </a:p>
                    <a:p>
                      <a:r>
                        <a:rPr lang="ru-RU" sz="1400" dirty="0">
                          <a:latin typeface="Century Gothic" panose="020B0502020202020204" pitchFamily="34" charset="0"/>
                        </a:rPr>
                        <a:t>не более 1 года с даты регистрации</a:t>
                      </a:r>
                    </a:p>
                    <a:p>
                      <a:endParaRPr lang="ru-RU" sz="1400" dirty="0">
                        <a:latin typeface="Century Gothic" panose="020B0502020202020204" pitchFamily="34" charset="0"/>
                      </a:endParaRPr>
                    </a:p>
                    <a:p>
                      <a:r>
                        <a:rPr lang="ru-RU" sz="1400" dirty="0">
                          <a:latin typeface="Century Gothic" panose="020B0502020202020204" pitchFamily="34" charset="0"/>
                        </a:rPr>
                        <a:t>до 100 000 руб.</a:t>
                      </a:r>
                    </a:p>
                    <a:p>
                      <a:r>
                        <a:rPr lang="ru-RU" sz="1400" dirty="0">
                          <a:latin typeface="Century Gothic" panose="020B0502020202020204" pitchFamily="34" charset="0"/>
                        </a:rPr>
                        <a:t>до 1 года</a:t>
                      </a:r>
                    </a:p>
                  </a:txBody>
                  <a:tcPr>
                    <a:lnL w="12700" cap="flat" cmpd="sng" algn="ctr">
                      <a:no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6892739"/>
                  </a:ext>
                </a:extLst>
              </a:tr>
            </a:tbl>
          </a:graphicData>
        </a:graphic>
      </p:graphicFrame>
      <p:sp>
        <p:nvSpPr>
          <p:cNvPr id="8193" name="Title 1"/>
          <p:cNvSpPr>
            <a:spLocks noGrp="1"/>
          </p:cNvSpPr>
          <p:nvPr>
            <p:ph type="title"/>
          </p:nvPr>
        </p:nvSpPr>
        <p:spPr>
          <a:xfrm>
            <a:off x="711200" y="238294"/>
            <a:ext cx="8795206" cy="369332"/>
          </a:xfrm>
        </p:spPr>
        <p:txBody>
          <a:bodyPr/>
          <a:lstStyle/>
          <a:p>
            <a:pPr algn="ctr"/>
            <a:r>
              <a:rPr lang="ru-RU" sz="2400" dirty="0">
                <a:latin typeface="Arial Narrow" pitchFamily="34" charset="0"/>
              </a:rPr>
              <a:t>Московский областной фонд микрофинансирования</a:t>
            </a:r>
            <a:endParaRPr lang="en-US" sz="2400" dirty="0">
              <a:latin typeface="Arial Narrow" pitchFamily="34" charset="0"/>
            </a:endParaRPr>
          </a:p>
        </p:txBody>
      </p:sp>
      <p:pic>
        <p:nvPicPr>
          <p:cNvPr id="14" name="Рисунок 13">
            <a:extLst>
              <a:ext uri="{FF2B5EF4-FFF2-40B4-BE49-F238E27FC236}">
                <a16:creationId xmlns:a16="http://schemas.microsoft.com/office/drawing/2014/main" xmlns="" id="{F5395DDE-06B0-44AA-9E08-38FE8DCC8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20" y="160743"/>
            <a:ext cx="963560" cy="547053"/>
          </a:xfrm>
          <a:prstGeom prst="rect">
            <a:avLst/>
          </a:prstGeom>
        </p:spPr>
      </p:pic>
      <p:sp>
        <p:nvSpPr>
          <p:cNvPr id="2" name="Номер слайда 1">
            <a:extLst>
              <a:ext uri="{FF2B5EF4-FFF2-40B4-BE49-F238E27FC236}">
                <a16:creationId xmlns:a16="http://schemas.microsoft.com/office/drawing/2014/main" xmlns="" id="{5C8F263E-9558-4634-83B5-8C1991014EDE}"/>
              </a:ext>
            </a:extLst>
          </p:cNvPr>
          <p:cNvSpPr>
            <a:spLocks noGrp="1"/>
          </p:cNvSpPr>
          <p:nvPr>
            <p:ph type="sldNum" sz="quarter" idx="10"/>
          </p:nvPr>
        </p:nvSpPr>
        <p:spPr/>
        <p:txBody>
          <a:bodyPr/>
          <a:lstStyle/>
          <a:p>
            <a:pPr>
              <a:defRPr/>
            </a:pPr>
            <a:fld id="{A75F70F0-0F10-43DB-B21C-44BBECAE22B0}" type="slidenum">
              <a:rPr lang="en-US" altLang="ru-RU" smtClean="0"/>
              <a:pPr>
                <a:defRPr/>
              </a:pPr>
              <a:t>1</a:t>
            </a:fld>
            <a:endParaRPr lang="en-US" altLang="ru-RU"/>
          </a:p>
        </p:txBody>
      </p:sp>
      <p:sp>
        <p:nvSpPr>
          <p:cNvPr id="6" name="TextBox 5">
            <a:extLst>
              <a:ext uri="{FF2B5EF4-FFF2-40B4-BE49-F238E27FC236}">
                <a16:creationId xmlns:a16="http://schemas.microsoft.com/office/drawing/2014/main" xmlns="" id="{BFDD2A02-06D6-4161-9B1A-8F12C58BF724}"/>
              </a:ext>
            </a:extLst>
          </p:cNvPr>
          <p:cNvSpPr txBox="1"/>
          <p:nvPr/>
        </p:nvSpPr>
        <p:spPr>
          <a:xfrm>
            <a:off x="493481" y="721568"/>
            <a:ext cx="8919035" cy="584775"/>
          </a:xfrm>
          <a:prstGeom prst="rect">
            <a:avLst/>
          </a:prstGeom>
          <a:noFill/>
        </p:spPr>
        <p:txBody>
          <a:bodyPr wrap="square" rtlCol="0">
            <a:spAutoFit/>
          </a:bodyPr>
          <a:lstStyle/>
          <a:p>
            <a:pPr algn="ctr"/>
            <a:r>
              <a:rPr lang="ru-RU" sz="1600" b="1" dirty="0">
                <a:solidFill>
                  <a:schemeClr val="accent2">
                    <a:lumMod val="75000"/>
                  </a:schemeClr>
                </a:solidFill>
                <a:latin typeface="Century Gothic" panose="020B0502020202020204" pitchFamily="34" charset="0"/>
              </a:rPr>
              <a:t>Создан в 2009 году Правительством Московской области</a:t>
            </a:r>
          </a:p>
          <a:p>
            <a:pPr algn="ctr"/>
            <a:r>
              <a:rPr lang="ru-RU" sz="1600" b="1" dirty="0">
                <a:solidFill>
                  <a:schemeClr val="accent2">
                    <a:lumMod val="75000"/>
                  </a:schemeClr>
                </a:solidFill>
                <a:latin typeface="Century Gothic" panose="020B0502020202020204" pitchFamily="34" charset="0"/>
              </a:rPr>
              <a:t>Учредитель - Министерство инвестиций и инноваций</a:t>
            </a:r>
          </a:p>
        </p:txBody>
      </p:sp>
      <p:graphicFrame>
        <p:nvGraphicFramePr>
          <p:cNvPr id="8" name="Таблица 7">
            <a:extLst>
              <a:ext uri="{FF2B5EF4-FFF2-40B4-BE49-F238E27FC236}">
                <a16:creationId xmlns:a16="http://schemas.microsoft.com/office/drawing/2014/main" xmlns="" id="{EAD6A002-3DD9-4E21-BAF2-D20B03B24541}"/>
              </a:ext>
            </a:extLst>
          </p:cNvPr>
          <p:cNvGraphicFramePr>
            <a:graphicFrameLocks noGrp="1"/>
          </p:cNvGraphicFramePr>
          <p:nvPr>
            <p:extLst>
              <p:ext uri="{D42A27DB-BD31-4B8C-83A1-F6EECF244321}">
                <p14:modId xmlns:p14="http://schemas.microsoft.com/office/powerpoint/2010/main" val="3767212787"/>
              </p:ext>
            </p:extLst>
          </p:nvPr>
        </p:nvGraphicFramePr>
        <p:xfrm>
          <a:off x="429792" y="1865347"/>
          <a:ext cx="9046411" cy="2077906"/>
        </p:xfrm>
        <a:graphic>
          <a:graphicData uri="http://schemas.openxmlformats.org/drawingml/2006/table">
            <a:tbl>
              <a:tblPr bandRow="1">
                <a:tableStyleId>{2D5ABB26-0587-4C30-8999-92F81FD0307C}</a:tableStyleId>
              </a:tblPr>
              <a:tblGrid>
                <a:gridCol w="2258542">
                  <a:extLst>
                    <a:ext uri="{9D8B030D-6E8A-4147-A177-3AD203B41FA5}">
                      <a16:colId xmlns:a16="http://schemas.microsoft.com/office/drawing/2014/main" xmlns="" val="1769557677"/>
                    </a:ext>
                  </a:extLst>
                </a:gridCol>
                <a:gridCol w="1956816">
                  <a:extLst>
                    <a:ext uri="{9D8B030D-6E8A-4147-A177-3AD203B41FA5}">
                      <a16:colId xmlns:a16="http://schemas.microsoft.com/office/drawing/2014/main" xmlns="" val="4289887176"/>
                    </a:ext>
                  </a:extLst>
                </a:gridCol>
                <a:gridCol w="4831053">
                  <a:extLst>
                    <a:ext uri="{9D8B030D-6E8A-4147-A177-3AD203B41FA5}">
                      <a16:colId xmlns:a16="http://schemas.microsoft.com/office/drawing/2014/main" xmlns="" val="2897751755"/>
                    </a:ext>
                  </a:extLst>
                </a:gridCol>
              </a:tblGrid>
              <a:tr h="2077906">
                <a:tc>
                  <a:txBody>
                    <a:bodyPr/>
                    <a:lstStyle/>
                    <a:p>
                      <a:r>
                        <a:rPr lang="ru-RU" sz="1600" b="1" dirty="0">
                          <a:latin typeface="Century Gothic" panose="020B0502020202020204" pitchFamily="34" charset="0"/>
                        </a:rPr>
                        <a:t>Основная программа</a:t>
                      </a:r>
                    </a:p>
                  </a:txBody>
                  <a:tcPr>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ru-RU" sz="1400" dirty="0">
                          <a:latin typeface="Century Gothic" panose="020B0502020202020204" pitchFamily="34" charset="0"/>
                        </a:rPr>
                        <a:t>Сумма</a:t>
                      </a:r>
                    </a:p>
                    <a:p>
                      <a:r>
                        <a:rPr lang="ru-RU" sz="1400" dirty="0">
                          <a:latin typeface="Century Gothic" panose="020B0502020202020204" pitchFamily="34" charset="0"/>
                        </a:rPr>
                        <a:t>Срок</a:t>
                      </a:r>
                    </a:p>
                    <a:p>
                      <a:r>
                        <a:rPr lang="ru-RU" sz="1400" dirty="0">
                          <a:latin typeface="Century Gothic" panose="020B0502020202020204" pitchFamily="34" charset="0"/>
                        </a:rPr>
                        <a:t>% ставка</a:t>
                      </a:r>
                    </a:p>
                    <a:p>
                      <a:r>
                        <a:rPr lang="ru-RU" sz="1400" dirty="0">
                          <a:latin typeface="Century Gothic" panose="020B0502020202020204" pitchFamily="34" charset="0"/>
                        </a:rPr>
                        <a:t>Обеспечение</a:t>
                      </a:r>
                    </a:p>
                    <a:p>
                      <a:endParaRPr lang="ru-RU" sz="1400" dirty="0">
                        <a:latin typeface="Century Gothic" panose="020B0502020202020204" pitchFamily="34" charset="0"/>
                      </a:endParaRPr>
                    </a:p>
                    <a:p>
                      <a:r>
                        <a:rPr lang="ru-RU" sz="1400" dirty="0">
                          <a:latin typeface="Century Gothic" panose="020B0502020202020204" pitchFamily="34" charset="0"/>
                        </a:rPr>
                        <a:t>Другие условия/ возможности</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ru-RU" sz="1400" dirty="0">
                          <a:latin typeface="Century Gothic" panose="020B0502020202020204" pitchFamily="34" charset="0"/>
                        </a:rPr>
                        <a:t>от  100 000 до 3 000 000 (5 000 000*) руб.</a:t>
                      </a:r>
                    </a:p>
                    <a:p>
                      <a:r>
                        <a:rPr lang="ru-RU" sz="1400" dirty="0">
                          <a:latin typeface="Century Gothic" panose="020B0502020202020204" pitchFamily="34" charset="0"/>
                        </a:rPr>
                        <a:t>до 3 лет</a:t>
                      </a:r>
                    </a:p>
                    <a:p>
                      <a:r>
                        <a:rPr lang="ru-RU" sz="1400" dirty="0">
                          <a:latin typeface="Century Gothic" panose="020B0502020202020204" pitchFamily="34" charset="0"/>
                        </a:rPr>
                        <a:t>от </a:t>
                      </a:r>
                      <a:r>
                        <a:rPr lang="ru-RU" sz="1400" b="1" dirty="0">
                          <a:latin typeface="Century Gothic" panose="020B0502020202020204" pitchFamily="34" charset="0"/>
                        </a:rPr>
                        <a:t>7%</a:t>
                      </a:r>
                      <a:r>
                        <a:rPr lang="ru-RU" sz="1400" dirty="0">
                          <a:latin typeface="Century Gothic" panose="020B0502020202020204" pitchFamily="34" charset="0"/>
                        </a:rPr>
                        <a:t> до 11,9% годовых</a:t>
                      </a:r>
                    </a:p>
                    <a:p>
                      <a:r>
                        <a:rPr lang="ru-RU" sz="1400" dirty="0">
                          <a:latin typeface="Century Gothic" panose="020B0502020202020204" pitchFamily="34" charset="0"/>
                        </a:rPr>
                        <a:t>Залог и/или поручительство 3-х лиц, дополнительное поручительство собственников</a:t>
                      </a:r>
                    </a:p>
                    <a:p>
                      <a:r>
                        <a:rPr lang="ru-RU" sz="1400" dirty="0">
                          <a:latin typeface="Century Gothic" panose="020B0502020202020204" pitchFamily="34" charset="0"/>
                        </a:rPr>
                        <a:t>Нахождение в реестре субъектов МСП,</a:t>
                      </a:r>
                    </a:p>
                    <a:p>
                      <a:r>
                        <a:rPr lang="ru-RU" sz="1400" dirty="0">
                          <a:latin typeface="Century Gothic" panose="020B0502020202020204" pitchFamily="34" charset="0"/>
                        </a:rPr>
                        <a:t>отсутствие долгов по налогам и сбора,</a:t>
                      </a:r>
                    </a:p>
                    <a:p>
                      <a:r>
                        <a:rPr lang="ru-RU" sz="1400" dirty="0">
                          <a:latin typeface="Century Gothic" panose="020B0502020202020204" pitchFamily="34" charset="0"/>
                        </a:rPr>
                        <a:t>возможна поэтапная выдача,</a:t>
                      </a:r>
                    </a:p>
                    <a:p>
                      <a:r>
                        <a:rPr lang="ru-RU" sz="1400" dirty="0">
                          <a:latin typeface="Century Gothic" panose="020B0502020202020204" pitchFamily="34" charset="0"/>
                        </a:rPr>
                        <a:t>возможно рефинансирование «дорогих» кредитов </a:t>
                      </a:r>
                    </a:p>
                  </a:txBody>
                  <a:tcPr>
                    <a:lnL w="12700" cap="flat" cmpd="sng" algn="ctr">
                      <a:no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6892739"/>
                  </a:ext>
                </a:extLst>
              </a:tr>
            </a:tbl>
          </a:graphicData>
        </a:graphic>
      </p:graphicFrame>
      <p:pic>
        <p:nvPicPr>
          <p:cNvPr id="9" name="Picture 2" descr="C:\Users\asus\Downloads\70a9f671da976f85fc64084f2cef618c.png">
            <a:extLst>
              <a:ext uri="{FF2B5EF4-FFF2-40B4-BE49-F238E27FC236}">
                <a16:creationId xmlns:a16="http://schemas.microsoft.com/office/drawing/2014/main" xmlns="" id="{DB83BC59-842E-402B-9E11-D02DC1E6DC1E}"/>
              </a:ext>
            </a:extLst>
          </p:cNvPr>
          <p:cNvPicPr>
            <a:picLocks noChangeAspect="1" noChangeArrowheads="1"/>
          </p:cNvPicPr>
          <p:nvPr/>
        </p:nvPicPr>
        <p:blipFill>
          <a:blip r:embed="rId3" cstate="print">
            <a:duotone>
              <a:srgbClr val="B01513">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63310" y="2574003"/>
            <a:ext cx="659339" cy="509978"/>
          </a:xfrm>
          <a:prstGeom prst="rect">
            <a:avLst/>
          </a:prstGeom>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xmlns="" id="{2667B891-E111-45CA-95B1-4412DDB1AF8A}"/>
              </a:ext>
            </a:extLst>
          </p:cNvPr>
          <p:cNvPicPr>
            <a:picLocks noChangeAspect="1"/>
          </p:cNvPicPr>
          <p:nvPr/>
        </p:nvPicPr>
        <p:blipFill>
          <a:blip r:embed="rId4">
            <a:duotone>
              <a:srgbClr val="B01513">
                <a:shade val="45000"/>
                <a:satMod val="135000"/>
              </a:srgbClr>
              <a:prstClr val="white"/>
            </a:duotone>
            <a:extLst>
              <a:ext uri="{BEBA8EAE-BF5A-486C-A8C5-ECC9F3942E4B}">
                <a14:imgProps xmlns:a14="http://schemas.microsoft.com/office/drawing/2010/main">
                  <a14:imgLayer r:embed="rId5"/>
                </a14:imgProps>
              </a:ext>
              <a:ext uri="{837473B0-CC2E-450A-ABE3-18F120FF3D39}">
                <a1611:picAttrSrcUrl xmlns:a1611="http://schemas.microsoft.com/office/drawing/2016/11/main" xmlns="" r:id="rId6"/>
              </a:ext>
            </a:extLst>
          </a:blip>
          <a:stretch>
            <a:fillRect/>
          </a:stretch>
        </p:blipFill>
        <p:spPr>
          <a:xfrm>
            <a:off x="966046" y="5007227"/>
            <a:ext cx="453866" cy="453866"/>
          </a:xfrm>
          <a:prstGeom prst="rect">
            <a:avLst/>
          </a:prstGeom>
        </p:spPr>
      </p:pic>
      <p:sp>
        <p:nvSpPr>
          <p:cNvPr id="11" name="Прямоугольник 10">
            <a:extLst>
              <a:ext uri="{FF2B5EF4-FFF2-40B4-BE49-F238E27FC236}">
                <a16:creationId xmlns:a16="http://schemas.microsoft.com/office/drawing/2014/main" xmlns="" id="{13120877-EF17-4D6E-8299-A36F4B6872C4}"/>
              </a:ext>
            </a:extLst>
          </p:cNvPr>
          <p:cNvSpPr/>
          <p:nvPr/>
        </p:nvSpPr>
        <p:spPr>
          <a:xfrm>
            <a:off x="3020778" y="4195041"/>
            <a:ext cx="362669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a:solidFill>
                  <a:prstClr val="black"/>
                </a:solidFill>
                <a:latin typeface="Century Gothic" panose="020B0502020202020204" pitchFamily="34" charset="0"/>
              </a:rPr>
              <a:t>Специальные программы</a:t>
            </a:r>
            <a:endParaRPr kumimoji="0" lang="ru-RU" sz="16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3" name="Прямоугольник 12">
            <a:extLst>
              <a:ext uri="{FF2B5EF4-FFF2-40B4-BE49-F238E27FC236}">
                <a16:creationId xmlns:a16="http://schemas.microsoft.com/office/drawing/2014/main" xmlns="" id="{19804018-C225-4F99-B537-1CB4659958D2}"/>
              </a:ext>
            </a:extLst>
          </p:cNvPr>
          <p:cNvSpPr/>
          <p:nvPr/>
        </p:nvSpPr>
        <p:spPr>
          <a:xfrm>
            <a:off x="429792" y="3968791"/>
            <a:ext cx="3886174"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ru-RU" sz="1200" dirty="0">
                <a:solidFill>
                  <a:prstClr val="black"/>
                </a:solidFill>
                <a:latin typeface="Century Gothic" panose="020B0502020202020204" pitchFamily="34" charset="0"/>
              </a:rPr>
              <a:t>* для приоритетных видов деятельности</a:t>
            </a:r>
            <a:endParaRPr kumimoji="0" lang="ru-RU" sz="12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15" name="Прямоугольник 14">
            <a:extLst>
              <a:ext uri="{FF2B5EF4-FFF2-40B4-BE49-F238E27FC236}">
                <a16:creationId xmlns:a16="http://schemas.microsoft.com/office/drawing/2014/main" xmlns="" id="{FFE6D8B4-FA87-4A6C-A59B-943B46AEF52E}"/>
              </a:ext>
            </a:extLst>
          </p:cNvPr>
          <p:cNvSpPr/>
          <p:nvPr/>
        </p:nvSpPr>
        <p:spPr>
          <a:xfrm>
            <a:off x="429792" y="1388384"/>
            <a:ext cx="904641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Предоставляет </a:t>
            </a:r>
            <a:r>
              <a:rPr kumimoji="0" lang="ru-RU"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займы субъектам МСП </a:t>
            </a:r>
            <a:r>
              <a:rPr kumimoji="0" lang="ru-RU" sz="160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Московской области на развитие бизнеса </a:t>
            </a:r>
          </a:p>
        </p:txBody>
      </p:sp>
    </p:spTree>
    <p:extLst>
      <p:ext uri="{BB962C8B-B14F-4D97-AF65-F5344CB8AC3E}">
        <p14:creationId xmlns:p14="http://schemas.microsoft.com/office/powerpoint/2010/main" val="608750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a:xfrm>
            <a:off x="711200" y="338464"/>
            <a:ext cx="8795206" cy="369332"/>
          </a:xfrm>
        </p:spPr>
        <p:txBody>
          <a:bodyPr/>
          <a:lstStyle/>
          <a:p>
            <a:pPr algn="ctr"/>
            <a:r>
              <a:rPr lang="ru-RU" sz="2400" dirty="0">
                <a:latin typeface="Arial Narrow" pitchFamily="34" charset="0"/>
              </a:rPr>
              <a:t>Московский областной фонд микрофинансирования</a:t>
            </a:r>
            <a:endParaRPr lang="en-US" sz="2400" dirty="0">
              <a:latin typeface="Arial Narrow" pitchFamily="34" charset="0"/>
            </a:endParaRPr>
          </a:p>
        </p:txBody>
      </p:sp>
      <p:sp>
        <p:nvSpPr>
          <p:cNvPr id="8220" name="Text Box 20"/>
          <p:cNvSpPr txBox="1">
            <a:spLocks noChangeArrowheads="1"/>
          </p:cNvSpPr>
          <p:nvPr/>
        </p:nvSpPr>
        <p:spPr bwMode="auto">
          <a:xfrm>
            <a:off x="711200" y="3860800"/>
            <a:ext cx="2965450" cy="277813"/>
          </a:xfrm>
          <a:prstGeom prst="rect">
            <a:avLst/>
          </a:prstGeom>
          <a:noFill/>
          <a:ln w="9525">
            <a:noFill/>
            <a:miter lim="800000"/>
            <a:headEnd/>
            <a:tailEnd/>
          </a:ln>
        </p:spPr>
        <p:txBody>
          <a:bodyPr lIns="0" tIns="0" rIns="0" bIns="0">
            <a:spAutoFit/>
          </a:bodyPr>
          <a:lstStyle/>
          <a:p>
            <a:pPr marL="174625" indent="-174625" defTabSz="977900">
              <a:buFont typeface="Arial" charset="0"/>
              <a:buChar char="•"/>
            </a:pPr>
            <a:endParaRPr kumimoji="1" lang="ru-RU" dirty="0">
              <a:solidFill>
                <a:schemeClr val="tx2"/>
              </a:solidFill>
              <a:ea typeface="ＭＳ Ｐゴシック"/>
              <a:cs typeface="ＭＳ Ｐゴシック"/>
            </a:endParaRPr>
          </a:p>
        </p:txBody>
      </p:sp>
      <p:pic>
        <p:nvPicPr>
          <p:cNvPr id="14" name="Рисунок 13">
            <a:extLst>
              <a:ext uri="{FF2B5EF4-FFF2-40B4-BE49-F238E27FC236}">
                <a16:creationId xmlns:a16="http://schemas.microsoft.com/office/drawing/2014/main" xmlns="" id="{F5395DDE-06B0-44AA-9E08-38FE8DCC8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20" y="160743"/>
            <a:ext cx="963560" cy="547053"/>
          </a:xfrm>
          <a:prstGeom prst="rect">
            <a:avLst/>
          </a:prstGeom>
        </p:spPr>
      </p:pic>
      <p:sp>
        <p:nvSpPr>
          <p:cNvPr id="2" name="Номер слайда 1">
            <a:extLst>
              <a:ext uri="{FF2B5EF4-FFF2-40B4-BE49-F238E27FC236}">
                <a16:creationId xmlns:a16="http://schemas.microsoft.com/office/drawing/2014/main" xmlns="" id="{5C8F263E-9558-4634-83B5-8C1991014EDE}"/>
              </a:ext>
            </a:extLst>
          </p:cNvPr>
          <p:cNvSpPr>
            <a:spLocks noGrp="1"/>
          </p:cNvSpPr>
          <p:nvPr>
            <p:ph type="sldNum" sz="quarter" idx="10"/>
          </p:nvPr>
        </p:nvSpPr>
        <p:spPr/>
        <p:txBody>
          <a:bodyPr/>
          <a:lstStyle/>
          <a:p>
            <a:pPr>
              <a:defRPr/>
            </a:pPr>
            <a:fld id="{A75F70F0-0F10-43DB-B21C-44BBECAE22B0}" type="slidenum">
              <a:rPr lang="en-US" altLang="ru-RU" smtClean="0"/>
              <a:pPr>
                <a:defRPr/>
              </a:pPr>
              <a:t>2</a:t>
            </a:fld>
            <a:endParaRPr lang="en-US" altLang="ru-RU"/>
          </a:p>
        </p:txBody>
      </p:sp>
      <p:graphicFrame>
        <p:nvGraphicFramePr>
          <p:cNvPr id="6" name="Таблица 5">
            <a:extLst>
              <a:ext uri="{FF2B5EF4-FFF2-40B4-BE49-F238E27FC236}">
                <a16:creationId xmlns:a16="http://schemas.microsoft.com/office/drawing/2014/main" xmlns="" id="{15B621F6-F47B-4BAD-957F-DF684436F6DC}"/>
              </a:ext>
            </a:extLst>
          </p:cNvPr>
          <p:cNvGraphicFramePr>
            <a:graphicFrameLocks noGrp="1"/>
          </p:cNvGraphicFramePr>
          <p:nvPr>
            <p:extLst>
              <p:ext uri="{D42A27DB-BD31-4B8C-83A1-F6EECF244321}">
                <p14:modId xmlns:p14="http://schemas.microsoft.com/office/powerpoint/2010/main" val="506745640"/>
              </p:ext>
            </p:extLst>
          </p:nvPr>
        </p:nvGraphicFramePr>
        <p:xfrm>
          <a:off x="487116" y="1517714"/>
          <a:ext cx="9019291" cy="4818033"/>
        </p:xfrm>
        <a:graphic>
          <a:graphicData uri="http://schemas.openxmlformats.org/drawingml/2006/table">
            <a:tbl>
              <a:tblPr>
                <a:tableStyleId>{6E25E649-3F16-4E02-A733-19D2CDBF48F0}</a:tableStyleId>
              </a:tblPr>
              <a:tblGrid>
                <a:gridCol w="2954611">
                  <a:extLst>
                    <a:ext uri="{9D8B030D-6E8A-4147-A177-3AD203B41FA5}">
                      <a16:colId xmlns:a16="http://schemas.microsoft.com/office/drawing/2014/main" xmlns="" val="3286866349"/>
                    </a:ext>
                  </a:extLst>
                </a:gridCol>
                <a:gridCol w="2954611">
                  <a:extLst>
                    <a:ext uri="{9D8B030D-6E8A-4147-A177-3AD203B41FA5}">
                      <a16:colId xmlns:a16="http://schemas.microsoft.com/office/drawing/2014/main" xmlns="" val="20000"/>
                    </a:ext>
                  </a:extLst>
                </a:gridCol>
                <a:gridCol w="3110069">
                  <a:extLst>
                    <a:ext uri="{9D8B030D-6E8A-4147-A177-3AD203B41FA5}">
                      <a16:colId xmlns:a16="http://schemas.microsoft.com/office/drawing/2014/main" xmlns="" val="20001"/>
                    </a:ext>
                  </a:extLst>
                </a:gridCol>
              </a:tblGrid>
              <a:tr h="325265">
                <a:tc>
                  <a:txBody>
                    <a:bodyPr/>
                    <a:lstStyle/>
                    <a:p>
                      <a:pPr algn="ctr"/>
                      <a:r>
                        <a:rPr lang="ru-RU" sz="1400" b="0" dirty="0">
                          <a:solidFill>
                            <a:schemeClr val="tx1"/>
                          </a:solidFill>
                          <a:latin typeface="Century Gothic" panose="020B0502020202020204" pitchFamily="34" charset="0"/>
                        </a:rPr>
                        <a:t>Условия кредитования</a:t>
                      </a:r>
                    </a:p>
                  </a:txBody>
                  <a:tcPr marL="121920" marR="121920" anchor="ctr">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ru-RU" sz="1400" b="0" dirty="0">
                          <a:latin typeface="Century Gothic" panose="020B0502020202020204" pitchFamily="34" charset="0"/>
                        </a:rPr>
                        <a:t>Банки</a:t>
                      </a:r>
                      <a:endParaRPr lang="ru-RU" sz="1400" b="0" dirty="0">
                        <a:solidFill>
                          <a:schemeClr val="tx1"/>
                        </a:solidFill>
                        <a:latin typeface="Century Gothic" panose="020B0502020202020204" pitchFamily="34" charset="0"/>
                      </a:endParaRPr>
                    </a:p>
                  </a:txBody>
                  <a:tcPr marL="121920" marR="12192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ctr"/>
                      <a:r>
                        <a:rPr lang="ru-RU" sz="1400" b="0" dirty="0">
                          <a:solidFill>
                            <a:schemeClr val="tx1"/>
                          </a:solidFill>
                          <a:latin typeface="Century Gothic" panose="020B0502020202020204" pitchFamily="34" charset="0"/>
                        </a:rPr>
                        <a:t>Фонд</a:t>
                      </a:r>
                    </a:p>
                  </a:txBody>
                  <a:tcPr marL="121920" marR="121920" anchor="ctr">
                    <a:lnL w="9525" cap="flat" cmpd="sng" algn="ctr">
                      <a:noFill/>
                      <a:prstDash val="solid"/>
                      <a:round/>
                      <a:headEnd type="none" w="med" len="med"/>
                      <a:tailEnd type="none" w="med" len="med"/>
                    </a:lnL>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780636">
                <a:tc>
                  <a:txBody>
                    <a:bodyPr/>
                    <a:lstStyle/>
                    <a:p>
                      <a:pPr marL="0" marR="0" lvl="0" indent="0" algn="l" defTabSz="932753"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 ставка</a:t>
                      </a:r>
                    </a:p>
                  </a:txBody>
                  <a:tcPr marL="121920" marR="121920"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indent="0" algn="l" defTabSz="932753" rtl="0" eaLnBrk="1" fontAlgn="auto" latinLnBrk="0" hangingPunct="1">
                        <a:lnSpc>
                          <a:spcPct val="100000"/>
                        </a:lnSpc>
                        <a:spcBef>
                          <a:spcPts val="0"/>
                        </a:spcBef>
                        <a:spcAft>
                          <a:spcPts val="0"/>
                        </a:spcAft>
                        <a:buClrTx/>
                        <a:buSzTx/>
                        <a:buFontTx/>
                        <a:buNone/>
                        <a:tabLst/>
                        <a:defRPr/>
                      </a:pPr>
                      <a:r>
                        <a:rPr lang="ru-RU" sz="1400" b="0" dirty="0">
                          <a:latin typeface="Century Gothic" panose="020B0502020202020204" pitchFamily="34" charset="0"/>
                        </a:rPr>
                        <a:t> от 11% до 18%</a:t>
                      </a:r>
                    </a:p>
                    <a:p>
                      <a:pPr marL="0" marR="0" lvl="0" indent="0" algn="l" defTabSz="932753"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(по кредитам до 5 млн.)</a:t>
                      </a:r>
                    </a:p>
                  </a:txBody>
                  <a:tcPr marL="121920" marR="12192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ru-RU" sz="1400" b="0" dirty="0">
                          <a:solidFill>
                            <a:schemeClr val="tx1"/>
                          </a:solidFill>
                          <a:latin typeface="Century Gothic" panose="020B0502020202020204" pitchFamily="34" charset="0"/>
                        </a:rPr>
                        <a:t>7 - 9,45%  - </a:t>
                      </a:r>
                      <a:r>
                        <a:rPr lang="ru-RU" sz="1400" b="0" i="0" dirty="0">
                          <a:solidFill>
                            <a:schemeClr val="tx1"/>
                          </a:solidFill>
                          <a:latin typeface="Century Gothic" panose="020B0502020202020204" pitchFamily="34" charset="0"/>
                        </a:rPr>
                        <a:t>для приоритетных</a:t>
                      </a:r>
                    </a:p>
                    <a:p>
                      <a:pPr algn="l"/>
                      <a:r>
                        <a:rPr lang="ru-RU" sz="1400" b="0" i="0" dirty="0">
                          <a:solidFill>
                            <a:schemeClr val="tx1"/>
                          </a:solidFill>
                          <a:latin typeface="Century Gothic" panose="020B0502020202020204" pitchFamily="34" charset="0"/>
                        </a:rPr>
                        <a:t>                   видов деятельности</a:t>
                      </a:r>
                      <a:r>
                        <a:rPr lang="ru-RU" sz="1400" b="0" dirty="0">
                          <a:solidFill>
                            <a:schemeClr val="tx1"/>
                          </a:solidFill>
                          <a:latin typeface="Century Gothic" panose="020B0502020202020204" pitchFamily="34" charset="0"/>
                        </a:rPr>
                        <a:t> </a:t>
                      </a:r>
                    </a:p>
                    <a:p>
                      <a:pPr algn="l"/>
                      <a:r>
                        <a:rPr lang="ru-RU" sz="1400" b="0" dirty="0">
                          <a:solidFill>
                            <a:schemeClr val="tx1"/>
                          </a:solidFill>
                          <a:latin typeface="Century Gothic" panose="020B0502020202020204" pitchFamily="34" charset="0"/>
                        </a:rPr>
                        <a:t>11,9 - 14% - для прочих   </a:t>
                      </a:r>
                    </a:p>
                  </a:txBody>
                  <a:tcPr marL="121920" marR="121920"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r h="5600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Дополнительные комиссии при получении кредита</a:t>
                      </a:r>
                    </a:p>
                  </a:txBody>
                  <a:tcPr marL="121920" marR="121920"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да</a:t>
                      </a:r>
                    </a:p>
                  </a:txBody>
                  <a:tcPr marL="121920" marR="12192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ru-RU" sz="1400" b="0" dirty="0">
                          <a:solidFill>
                            <a:schemeClr val="tx1"/>
                          </a:solidFill>
                          <a:latin typeface="Century Gothic" panose="020B0502020202020204" pitchFamily="34" charset="0"/>
                        </a:rPr>
                        <a:t>Нет</a:t>
                      </a:r>
                    </a:p>
                    <a:p>
                      <a:pPr algn="l"/>
                      <a:r>
                        <a:rPr lang="ru-RU" sz="1400" b="0" dirty="0">
                          <a:solidFill>
                            <a:schemeClr val="tx1"/>
                          </a:solidFill>
                          <a:latin typeface="Century Gothic" panose="020B0502020202020204" pitchFamily="34" charset="0"/>
                        </a:rPr>
                        <a:t>в т.ч. досрочное погашение </a:t>
                      </a:r>
                    </a:p>
                  </a:txBody>
                  <a:tcPr marL="121920" marR="121920"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487436651"/>
                  </a:ext>
                </a:extLst>
              </a:tr>
              <a:tr h="5529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Ограничение минимального срока действия бизнеса</a:t>
                      </a:r>
                    </a:p>
                  </a:txBody>
                  <a:tcPr marL="121920" marR="121920"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да (0,5-1 год)</a:t>
                      </a:r>
                    </a:p>
                  </a:txBody>
                  <a:tcPr marL="121920" marR="12192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ru-RU" sz="1400" b="0" dirty="0">
                          <a:solidFill>
                            <a:schemeClr val="tx1"/>
                          </a:solidFill>
                          <a:latin typeface="Century Gothic" panose="020B0502020202020204" pitchFamily="34" charset="0"/>
                        </a:rPr>
                        <a:t>нет ограничений,</a:t>
                      </a:r>
                    </a:p>
                    <a:p>
                      <a:pPr algn="l"/>
                      <a:r>
                        <a:rPr lang="ru-RU" sz="1400" b="0" dirty="0">
                          <a:solidFill>
                            <a:schemeClr val="tx1"/>
                          </a:solidFill>
                          <a:latin typeface="Century Gothic" panose="020B0502020202020204" pitchFamily="34" charset="0"/>
                        </a:rPr>
                        <a:t>принимаем заявки от начинающих, в т.ч. </a:t>
                      </a:r>
                      <a:r>
                        <a:rPr lang="ru-RU" sz="1400" b="0" dirty="0" err="1">
                          <a:solidFill>
                            <a:schemeClr val="tx1"/>
                          </a:solidFill>
                          <a:latin typeface="Century Gothic" panose="020B0502020202020204" pitchFamily="34" charset="0"/>
                        </a:rPr>
                        <a:t>СТАРТАПов</a:t>
                      </a:r>
                      <a:endParaRPr lang="ru-RU" sz="1400" b="0" dirty="0">
                        <a:solidFill>
                          <a:schemeClr val="tx1"/>
                        </a:solidFill>
                        <a:latin typeface="Century Gothic" panose="020B0502020202020204" pitchFamily="34" charset="0"/>
                      </a:endParaRPr>
                    </a:p>
                  </a:txBody>
                  <a:tcPr marL="121920" marR="121920"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7"/>
                  </a:ext>
                </a:extLst>
              </a:tr>
              <a:tr h="623883">
                <a:tc>
                  <a:txBody>
                    <a:bodyPr/>
                    <a:lstStyle/>
                    <a:p>
                      <a:pPr marL="0" marR="0" lvl="0" indent="0" algn="l" defTabSz="932753"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Время рассмотрение заявки </a:t>
                      </a:r>
                    </a:p>
                  </a:txBody>
                  <a:tcPr marL="121920" marR="121920"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32753"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1- 3 месяца </a:t>
                      </a:r>
                    </a:p>
                  </a:txBody>
                  <a:tcPr marL="121920" marR="12192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ru-RU" sz="1400" b="0" dirty="0">
                          <a:solidFill>
                            <a:schemeClr val="tx1"/>
                          </a:solidFill>
                          <a:latin typeface="Century Gothic" panose="020B0502020202020204" pitchFamily="34" charset="0"/>
                        </a:rPr>
                        <a:t>до 10 рабочих дней </a:t>
                      </a:r>
                    </a:p>
                    <a:p>
                      <a:pPr algn="l"/>
                      <a:r>
                        <a:rPr lang="ru-RU" sz="1400" b="0" dirty="0">
                          <a:solidFill>
                            <a:schemeClr val="tx1"/>
                          </a:solidFill>
                          <a:latin typeface="Century Gothic" panose="020B0502020202020204" pitchFamily="34" charset="0"/>
                        </a:rPr>
                        <a:t>(в среднем 5 дней)</a:t>
                      </a:r>
                    </a:p>
                  </a:txBody>
                  <a:tcPr marL="121920" marR="121920"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22671544"/>
                  </a:ext>
                </a:extLst>
              </a:tr>
              <a:tr h="453551">
                <a:tc>
                  <a:txBody>
                    <a:bodyPr/>
                    <a:lstStyle/>
                    <a:p>
                      <a:pPr marL="0" marR="0" lvl="0" indent="0" algn="l" defTabSz="932753"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Страхование залога</a:t>
                      </a:r>
                    </a:p>
                  </a:txBody>
                  <a:tcPr marL="121920" marR="121920"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32753"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да</a:t>
                      </a:r>
                    </a:p>
                  </a:txBody>
                  <a:tcPr marL="121920" marR="12192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ru-RU" sz="1400" b="0" dirty="0">
                          <a:solidFill>
                            <a:schemeClr val="tx1"/>
                          </a:solidFill>
                          <a:latin typeface="Century Gothic" panose="020B0502020202020204" pitchFamily="34" charset="0"/>
                        </a:rPr>
                        <a:t>нет</a:t>
                      </a:r>
                    </a:p>
                  </a:txBody>
                  <a:tcPr marL="121920" marR="121920"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60315874"/>
                  </a:ext>
                </a:extLst>
              </a:tr>
              <a:tr h="466344">
                <a:tc>
                  <a:txBody>
                    <a:bodyPr/>
                    <a:lstStyle/>
                    <a:p>
                      <a:pPr marL="0" marR="0" indent="0" algn="l" defTabSz="932753" rtl="0" eaLnBrk="1" fontAlgn="auto" latinLnBrk="0" hangingPunct="1">
                        <a:lnSpc>
                          <a:spcPct val="100000"/>
                        </a:lnSpc>
                        <a:spcBef>
                          <a:spcPts val="0"/>
                        </a:spcBef>
                        <a:spcAft>
                          <a:spcPts val="0"/>
                        </a:spcAft>
                        <a:buClrTx/>
                        <a:buSzTx/>
                        <a:buFontTx/>
                        <a:buNone/>
                        <a:tabLst/>
                        <a:defRPr/>
                      </a:pPr>
                      <a:r>
                        <a:rPr lang="ru-RU" sz="1400" b="0" dirty="0">
                          <a:latin typeface="Century Gothic" panose="020B0502020202020204" pitchFamily="34" charset="0"/>
                        </a:rPr>
                        <a:t>Перевод расчетов и поддержание оборота</a:t>
                      </a:r>
                    </a:p>
                  </a:txBody>
                  <a:tcPr marL="121920" marR="121920"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l" defTabSz="932753" rtl="0" eaLnBrk="1" fontAlgn="auto" latinLnBrk="0" hangingPunct="1">
                        <a:lnSpc>
                          <a:spcPct val="100000"/>
                        </a:lnSpc>
                        <a:spcBef>
                          <a:spcPts val="0"/>
                        </a:spcBef>
                        <a:spcAft>
                          <a:spcPts val="0"/>
                        </a:spcAft>
                        <a:buClrTx/>
                        <a:buSzTx/>
                        <a:buFontTx/>
                        <a:buNone/>
                        <a:tabLst/>
                        <a:defRPr/>
                      </a:pPr>
                      <a:r>
                        <a:rPr lang="ru-RU" sz="1400" b="0" dirty="0">
                          <a:latin typeface="Century Gothic" panose="020B0502020202020204" pitchFamily="34" charset="0"/>
                        </a:rPr>
                        <a:t>да</a:t>
                      </a:r>
                    </a:p>
                  </a:txBody>
                  <a:tcPr marL="121920" marR="12192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l"/>
                      <a:r>
                        <a:rPr lang="ru-RU" sz="1400" b="0" dirty="0">
                          <a:solidFill>
                            <a:schemeClr val="tx1"/>
                          </a:solidFill>
                          <a:latin typeface="Century Gothic" panose="020B0502020202020204" pitchFamily="34" charset="0"/>
                        </a:rPr>
                        <a:t>нет</a:t>
                      </a:r>
                    </a:p>
                  </a:txBody>
                  <a:tcPr marL="121920" marR="121920"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14020631"/>
                  </a:ext>
                </a:extLst>
              </a:tr>
              <a:tr h="824963">
                <a:tc>
                  <a:txBody>
                    <a:bodyPr/>
                    <a:lstStyle/>
                    <a:p>
                      <a:pPr marL="0" marR="0" indent="0" algn="l" defTabSz="932753"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График погашения кредита</a:t>
                      </a:r>
                      <a:endParaRPr lang="ru-RU" sz="1400" b="0" dirty="0">
                        <a:latin typeface="Century Gothic" panose="020B0502020202020204" pitchFamily="34" charset="0"/>
                      </a:endParaRPr>
                    </a:p>
                  </a:txBody>
                  <a:tcPr marL="121920" marR="121920" anchor="ct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32753" rtl="0" eaLnBrk="1" fontAlgn="auto" latinLnBrk="0" hangingPunct="1">
                        <a:lnSpc>
                          <a:spcPct val="100000"/>
                        </a:lnSpc>
                        <a:spcBef>
                          <a:spcPts val="0"/>
                        </a:spcBef>
                        <a:spcAft>
                          <a:spcPts val="0"/>
                        </a:spcAft>
                        <a:buClrTx/>
                        <a:buSzTx/>
                        <a:buFontTx/>
                        <a:buNone/>
                        <a:tabLst/>
                        <a:defRPr/>
                      </a:pPr>
                      <a:r>
                        <a:rPr lang="ru-RU" sz="1400" b="0" dirty="0">
                          <a:latin typeface="Century Gothic" panose="020B0502020202020204" pitchFamily="34" charset="0"/>
                        </a:rPr>
                        <a:t>аннуитетными</a:t>
                      </a:r>
                      <a:r>
                        <a:rPr lang="ru-RU" sz="1400" dirty="0">
                          <a:latin typeface="Century Gothic" panose="020B0502020202020204" pitchFamily="34" charset="0"/>
                        </a:rPr>
                        <a:t> платежами</a:t>
                      </a:r>
                      <a:endParaRPr lang="ru-RU" sz="1400" b="0" dirty="0">
                        <a:latin typeface="Century Gothic" panose="020B0502020202020204" pitchFamily="34" charset="0"/>
                      </a:endParaRPr>
                    </a:p>
                  </a:txBody>
                  <a:tcPr marL="121920" marR="12192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ru-RU" sz="1400" b="0" dirty="0">
                          <a:solidFill>
                            <a:schemeClr val="tx1"/>
                          </a:solidFill>
                          <a:latin typeface="Century Gothic" panose="020B0502020202020204" pitchFamily="34" charset="0"/>
                        </a:rPr>
                        <a:t>гибкий график погашения </a:t>
                      </a:r>
                    </a:p>
                    <a:p>
                      <a:pPr algn="l"/>
                      <a:r>
                        <a:rPr lang="ru-RU" sz="1400" b="0" dirty="0">
                          <a:solidFill>
                            <a:schemeClr val="tx1"/>
                          </a:solidFill>
                          <a:latin typeface="Century Gothic" panose="020B0502020202020204" pitchFamily="34" charset="0"/>
                        </a:rPr>
                        <a:t>(с учетом сезонности),</a:t>
                      </a:r>
                    </a:p>
                    <a:p>
                      <a:pPr algn="l"/>
                      <a:r>
                        <a:rPr lang="ru-RU" sz="1400" b="0" dirty="0">
                          <a:solidFill>
                            <a:schemeClr val="tx1"/>
                          </a:solidFill>
                          <a:latin typeface="Century Gothic" panose="020B0502020202020204" pitchFamily="34" charset="0"/>
                        </a:rPr>
                        <a:t>отсрочка начала погашения</a:t>
                      </a:r>
                    </a:p>
                  </a:txBody>
                  <a:tcPr marL="121920" marR="121920" anchor="ct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
        <p:nvSpPr>
          <p:cNvPr id="7" name="Прямоугольник 6">
            <a:extLst>
              <a:ext uri="{FF2B5EF4-FFF2-40B4-BE49-F238E27FC236}">
                <a16:creationId xmlns:a16="http://schemas.microsoft.com/office/drawing/2014/main" xmlns="" id="{2DCF8D28-B6F1-435C-B0A6-4EFEBF7BDD8A}"/>
              </a:ext>
            </a:extLst>
          </p:cNvPr>
          <p:cNvSpPr/>
          <p:nvPr/>
        </p:nvSpPr>
        <p:spPr>
          <a:xfrm>
            <a:off x="537839" y="943478"/>
            <a:ext cx="8830322"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Преимущества государственной программы микрофинансирования</a:t>
            </a:r>
            <a:endParaRPr kumimoji="0" lang="ru-RU"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124935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a:xfrm>
            <a:off x="711200" y="338464"/>
            <a:ext cx="8795206" cy="369332"/>
          </a:xfrm>
        </p:spPr>
        <p:txBody>
          <a:bodyPr/>
          <a:lstStyle/>
          <a:p>
            <a:pPr algn="ctr"/>
            <a:r>
              <a:rPr lang="ru-RU" sz="2400" dirty="0">
                <a:latin typeface="Arial Narrow" pitchFamily="34" charset="0"/>
              </a:rPr>
              <a:t>Московский областной фонд микрофинансирования</a:t>
            </a:r>
            <a:endParaRPr lang="en-US" sz="2400" dirty="0">
              <a:latin typeface="Arial Narrow" pitchFamily="34" charset="0"/>
            </a:endParaRPr>
          </a:p>
        </p:txBody>
      </p:sp>
      <p:sp>
        <p:nvSpPr>
          <p:cNvPr id="8220" name="Text Box 20"/>
          <p:cNvSpPr txBox="1">
            <a:spLocks noChangeArrowheads="1"/>
          </p:cNvSpPr>
          <p:nvPr/>
        </p:nvSpPr>
        <p:spPr bwMode="auto">
          <a:xfrm>
            <a:off x="711200" y="3860800"/>
            <a:ext cx="2965450" cy="277813"/>
          </a:xfrm>
          <a:prstGeom prst="rect">
            <a:avLst/>
          </a:prstGeom>
          <a:noFill/>
          <a:ln w="9525">
            <a:noFill/>
            <a:miter lim="800000"/>
            <a:headEnd/>
            <a:tailEnd/>
          </a:ln>
        </p:spPr>
        <p:txBody>
          <a:bodyPr lIns="0" tIns="0" rIns="0" bIns="0">
            <a:spAutoFit/>
          </a:bodyPr>
          <a:lstStyle/>
          <a:p>
            <a:pPr marL="174625" indent="-174625" defTabSz="977900">
              <a:buFont typeface="Arial" charset="0"/>
              <a:buChar char="•"/>
            </a:pPr>
            <a:endParaRPr kumimoji="1" lang="ru-RU" dirty="0">
              <a:solidFill>
                <a:schemeClr val="tx2"/>
              </a:solidFill>
              <a:ea typeface="ＭＳ Ｐゴシック"/>
              <a:cs typeface="ＭＳ Ｐゴシック"/>
            </a:endParaRPr>
          </a:p>
        </p:txBody>
      </p:sp>
      <p:pic>
        <p:nvPicPr>
          <p:cNvPr id="14" name="Рисунок 13">
            <a:extLst>
              <a:ext uri="{FF2B5EF4-FFF2-40B4-BE49-F238E27FC236}">
                <a16:creationId xmlns:a16="http://schemas.microsoft.com/office/drawing/2014/main" xmlns="" id="{F5395DDE-06B0-44AA-9E08-38FE8DCC8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20" y="160743"/>
            <a:ext cx="963560" cy="547053"/>
          </a:xfrm>
          <a:prstGeom prst="rect">
            <a:avLst/>
          </a:prstGeom>
        </p:spPr>
      </p:pic>
      <p:sp>
        <p:nvSpPr>
          <p:cNvPr id="7" name="TextBox 6">
            <a:extLst>
              <a:ext uri="{FF2B5EF4-FFF2-40B4-BE49-F238E27FC236}">
                <a16:creationId xmlns:a16="http://schemas.microsoft.com/office/drawing/2014/main" xmlns="" id="{337D3FD3-558C-4565-A074-125971317371}"/>
              </a:ext>
            </a:extLst>
          </p:cNvPr>
          <p:cNvSpPr txBox="1"/>
          <p:nvPr/>
        </p:nvSpPr>
        <p:spPr>
          <a:xfrm>
            <a:off x="511399" y="2230523"/>
            <a:ext cx="8919035" cy="338554"/>
          </a:xfrm>
          <a:prstGeom prst="rect">
            <a:avLst/>
          </a:prstGeom>
          <a:noFill/>
        </p:spPr>
        <p:txBody>
          <a:bodyPr wrap="square" rtlCol="0">
            <a:spAutoFit/>
          </a:bodyPr>
          <a:lstStyle/>
          <a:p>
            <a:pPr algn="ctr"/>
            <a:r>
              <a:rPr lang="ru-RU" sz="1600" b="1" dirty="0">
                <a:latin typeface="Century Gothic" panose="020B0502020202020204" pitchFamily="34" charset="0"/>
              </a:rPr>
              <a:t>Состав заявки </a:t>
            </a:r>
          </a:p>
        </p:txBody>
      </p:sp>
      <p:sp>
        <p:nvSpPr>
          <p:cNvPr id="9" name="Прямоугольник: скругленные углы 8">
            <a:extLst>
              <a:ext uri="{FF2B5EF4-FFF2-40B4-BE49-F238E27FC236}">
                <a16:creationId xmlns:a16="http://schemas.microsoft.com/office/drawing/2014/main" xmlns="" id="{50C7ABC6-524D-49DF-9FE9-148A756E2100}"/>
              </a:ext>
            </a:extLst>
          </p:cNvPr>
          <p:cNvSpPr/>
          <p:nvPr/>
        </p:nvSpPr>
        <p:spPr bwMode="auto">
          <a:xfrm>
            <a:off x="587372" y="2528794"/>
            <a:ext cx="8919034" cy="4168464"/>
          </a:xfrm>
          <a:prstGeom prst="roundRect">
            <a:avLst>
              <a:gd name="adj" fmla="val 0"/>
            </a:avLst>
          </a:prstGeom>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342900" indent="-342900" defTabSz="914400">
              <a:lnSpc>
                <a:spcPct val="110000"/>
              </a:lnSpc>
              <a:spcAft>
                <a:spcPts val="600"/>
              </a:spcAft>
              <a:buFont typeface="+mj-lt"/>
              <a:buAutoNum type="arabicPeriod"/>
            </a:pPr>
            <a:r>
              <a:rPr lang="ru-RU" sz="1600" dirty="0">
                <a:solidFill>
                  <a:schemeClr val="tx1"/>
                </a:solidFill>
                <a:latin typeface="Century Gothic" panose="020B0502020202020204" pitchFamily="34" charset="0"/>
                <a:cs typeface="Times New Roman" panose="02020603050405020304" pitchFamily="18" charset="0"/>
              </a:rPr>
              <a:t>Заявка на получение займа и анкеты; </a:t>
            </a:r>
          </a:p>
          <a:p>
            <a:pPr marL="342900" indent="-342900" defTabSz="914400">
              <a:lnSpc>
                <a:spcPct val="110000"/>
              </a:lnSpc>
              <a:spcAft>
                <a:spcPts val="600"/>
              </a:spcAft>
              <a:buFont typeface="+mj-lt"/>
              <a:buAutoNum type="arabicPeriod"/>
            </a:pPr>
            <a:r>
              <a:rPr lang="ru-RU" sz="1600" dirty="0">
                <a:solidFill>
                  <a:schemeClr val="tx1"/>
                </a:solidFill>
                <a:latin typeface="Century Gothic" panose="020B0502020202020204" pitchFamily="34" charset="0"/>
                <a:cs typeface="Times New Roman" panose="02020603050405020304" pitchFamily="18" charset="0"/>
              </a:rPr>
              <a:t>Свидетельства о регистрации (ИНН, ОГРН, выписки из ЕГРЮЛ и реестра МСП);  </a:t>
            </a:r>
          </a:p>
          <a:p>
            <a:pPr marL="342900" indent="-342900" defTabSz="914400">
              <a:lnSpc>
                <a:spcPct val="110000"/>
              </a:lnSpc>
              <a:spcAft>
                <a:spcPts val="600"/>
              </a:spcAft>
              <a:buFont typeface="+mj-lt"/>
              <a:buAutoNum type="arabicPeriod"/>
            </a:pPr>
            <a:r>
              <a:rPr lang="ru-RU" sz="1600" dirty="0">
                <a:solidFill>
                  <a:schemeClr val="tx1"/>
                </a:solidFill>
                <a:latin typeface="Century Gothic" panose="020B0502020202020204" pitchFamily="34" charset="0"/>
                <a:cs typeface="Times New Roman" panose="02020603050405020304" pitchFamily="18" charset="0"/>
              </a:rPr>
              <a:t>Правоустанавливающие документы (Устав, решения, приказы);</a:t>
            </a:r>
          </a:p>
          <a:p>
            <a:pPr marL="342900" indent="-342900" defTabSz="914400">
              <a:lnSpc>
                <a:spcPct val="110000"/>
              </a:lnSpc>
              <a:spcAft>
                <a:spcPts val="600"/>
              </a:spcAft>
              <a:buFont typeface="+mj-lt"/>
              <a:buAutoNum type="arabicPeriod"/>
            </a:pPr>
            <a:r>
              <a:rPr lang="ru-RU" sz="1600" dirty="0">
                <a:solidFill>
                  <a:schemeClr val="tx1"/>
                </a:solidFill>
                <a:latin typeface="Century Gothic" panose="020B0502020202020204" pitchFamily="34" charset="0"/>
                <a:cs typeface="Times New Roman" panose="02020603050405020304" pitchFamily="18" charset="0"/>
              </a:rPr>
              <a:t>Лицензии, сертификаты;</a:t>
            </a:r>
          </a:p>
          <a:p>
            <a:pPr marL="342900" indent="-342900" defTabSz="914400">
              <a:lnSpc>
                <a:spcPct val="110000"/>
              </a:lnSpc>
              <a:spcAft>
                <a:spcPts val="600"/>
              </a:spcAft>
              <a:buFont typeface="+mj-lt"/>
              <a:buAutoNum type="arabicPeriod"/>
            </a:pPr>
            <a:r>
              <a:rPr lang="ru-RU" sz="1600" dirty="0">
                <a:solidFill>
                  <a:schemeClr val="tx1"/>
                </a:solidFill>
                <a:latin typeface="Century Gothic" panose="020B0502020202020204" pitchFamily="34" charset="0"/>
                <a:cs typeface="Times New Roman" panose="02020603050405020304" pitchFamily="18" charset="0"/>
              </a:rPr>
              <a:t>Финансовая отчетность, выписки с расчетных счетов, управленческий учет;</a:t>
            </a:r>
          </a:p>
          <a:p>
            <a:pPr defTabSz="914400">
              <a:lnSpc>
                <a:spcPct val="110000"/>
              </a:lnSpc>
              <a:spcAft>
                <a:spcPts val="600"/>
              </a:spcAft>
            </a:pPr>
            <a:r>
              <a:rPr lang="ru-RU" sz="1600" dirty="0">
                <a:solidFill>
                  <a:schemeClr val="tx1"/>
                </a:solidFill>
                <a:latin typeface="Century Gothic" panose="020B0502020202020204" pitchFamily="34" charset="0"/>
                <a:cs typeface="Times New Roman" panose="02020603050405020304" pitchFamily="18" charset="0"/>
              </a:rPr>
              <a:t>6.  Справка об отсутствии задолженности по налогам;</a:t>
            </a:r>
          </a:p>
          <a:p>
            <a:pPr marL="342900" indent="-342900" defTabSz="914400">
              <a:lnSpc>
                <a:spcPct val="110000"/>
              </a:lnSpc>
              <a:spcAft>
                <a:spcPts val="600"/>
              </a:spcAft>
              <a:buAutoNum type="arabicPeriod" startAt="7"/>
            </a:pPr>
            <a:r>
              <a:rPr lang="ru-RU" sz="1600" dirty="0">
                <a:solidFill>
                  <a:schemeClr val="tx1"/>
                </a:solidFill>
                <a:latin typeface="Century Gothic" panose="020B0502020202020204" pitchFamily="34" charset="0"/>
                <a:cs typeface="Times New Roman" panose="02020603050405020304" pitchFamily="18" charset="0"/>
              </a:rPr>
              <a:t>Бизнес-план </a:t>
            </a:r>
            <a:r>
              <a:rPr lang="ru-RU" sz="1600" dirty="0">
                <a:latin typeface="Century Gothic" panose="020B0502020202020204" pitchFamily="34" charset="0"/>
              </a:rPr>
              <a:t>проекта (для начинающих), прогноз  финансовых результатов (ТЭО);</a:t>
            </a:r>
          </a:p>
          <a:p>
            <a:pPr marL="342900" indent="-342900" defTabSz="914400">
              <a:lnSpc>
                <a:spcPct val="110000"/>
              </a:lnSpc>
              <a:spcAft>
                <a:spcPts val="600"/>
              </a:spcAft>
              <a:buFontTx/>
              <a:buAutoNum type="arabicPeriod" startAt="7"/>
            </a:pPr>
            <a:r>
              <a:rPr lang="ru-RU" sz="1600" dirty="0">
                <a:solidFill>
                  <a:schemeClr val="tx1"/>
                </a:solidFill>
                <a:latin typeface="Century Gothic" panose="020B0502020202020204" pitchFamily="34" charset="0"/>
                <a:cs typeface="Times New Roman" panose="02020603050405020304" pitchFamily="18" charset="0"/>
              </a:rPr>
              <a:t>Сведения о собственном или арендованном имуществе;</a:t>
            </a:r>
          </a:p>
          <a:p>
            <a:pPr marL="342900" indent="-342900" defTabSz="914400">
              <a:lnSpc>
                <a:spcPct val="110000"/>
              </a:lnSpc>
              <a:spcAft>
                <a:spcPts val="600"/>
              </a:spcAft>
              <a:buFontTx/>
              <a:buAutoNum type="arabicPeriod" startAt="7"/>
            </a:pPr>
            <a:r>
              <a:rPr lang="ru-RU" sz="1600" dirty="0">
                <a:latin typeface="Century Gothic" panose="020B0502020202020204" pitchFamily="34" charset="0"/>
              </a:rPr>
              <a:t>Кредитные договоры, договоры займа и лизинга;</a:t>
            </a:r>
          </a:p>
          <a:p>
            <a:pPr marL="342900" indent="-342900" defTabSz="914400">
              <a:lnSpc>
                <a:spcPct val="110000"/>
              </a:lnSpc>
              <a:spcAft>
                <a:spcPts val="600"/>
              </a:spcAft>
              <a:buFontTx/>
              <a:buAutoNum type="arabicPeriod" startAt="7"/>
            </a:pPr>
            <a:r>
              <a:rPr lang="ru-RU" sz="1600" dirty="0">
                <a:solidFill>
                  <a:schemeClr val="tx1"/>
                </a:solidFill>
                <a:latin typeface="Century Gothic" panose="020B0502020202020204" pitchFamily="34" charset="0"/>
                <a:cs typeface="Times New Roman" panose="02020603050405020304" pitchFamily="18" charset="0"/>
              </a:rPr>
              <a:t>Договоры с основными контрагентами (поставщиками и покупателями);</a:t>
            </a:r>
          </a:p>
          <a:p>
            <a:pPr marL="342900" indent="-342900" defTabSz="914400">
              <a:lnSpc>
                <a:spcPct val="110000"/>
              </a:lnSpc>
              <a:spcAft>
                <a:spcPts val="600"/>
              </a:spcAft>
              <a:buFontTx/>
              <a:buAutoNum type="arabicPeriod" startAt="7"/>
            </a:pPr>
            <a:r>
              <a:rPr lang="ru-RU" sz="1600" dirty="0">
                <a:solidFill>
                  <a:schemeClr val="tx1"/>
                </a:solidFill>
                <a:latin typeface="Century Gothic" panose="020B0502020202020204" pitchFamily="34" charset="0"/>
                <a:cs typeface="Times New Roman" panose="02020603050405020304" pitchFamily="18" charset="0"/>
              </a:rPr>
              <a:t>Правоустанавливающие (подтверждающие) документы по предоставляемому обеспечению.</a:t>
            </a:r>
          </a:p>
        </p:txBody>
      </p:sp>
      <p:sp>
        <p:nvSpPr>
          <p:cNvPr id="2" name="Номер слайда 1">
            <a:extLst>
              <a:ext uri="{FF2B5EF4-FFF2-40B4-BE49-F238E27FC236}">
                <a16:creationId xmlns:a16="http://schemas.microsoft.com/office/drawing/2014/main" xmlns="" id="{5C8F263E-9558-4634-83B5-8C1991014EDE}"/>
              </a:ext>
            </a:extLst>
          </p:cNvPr>
          <p:cNvSpPr>
            <a:spLocks noGrp="1"/>
          </p:cNvSpPr>
          <p:nvPr>
            <p:ph type="sldNum" sz="quarter" idx="10"/>
          </p:nvPr>
        </p:nvSpPr>
        <p:spPr/>
        <p:txBody>
          <a:bodyPr/>
          <a:lstStyle/>
          <a:p>
            <a:pPr>
              <a:defRPr/>
            </a:pPr>
            <a:fld id="{A75F70F0-0F10-43DB-B21C-44BBECAE22B0}" type="slidenum">
              <a:rPr lang="en-US" altLang="ru-RU" smtClean="0"/>
              <a:pPr>
                <a:defRPr/>
              </a:pPr>
              <a:t>3</a:t>
            </a:fld>
            <a:endParaRPr lang="en-US" altLang="ru-RU"/>
          </a:p>
        </p:txBody>
      </p:sp>
      <p:graphicFrame>
        <p:nvGraphicFramePr>
          <p:cNvPr id="8" name="Таблица 7">
            <a:extLst>
              <a:ext uri="{FF2B5EF4-FFF2-40B4-BE49-F238E27FC236}">
                <a16:creationId xmlns:a16="http://schemas.microsoft.com/office/drawing/2014/main" xmlns="" id="{0B6DD753-8D2D-4647-A5B8-723467AB92A7}"/>
              </a:ext>
            </a:extLst>
          </p:cNvPr>
          <p:cNvGraphicFramePr>
            <a:graphicFrameLocks noGrp="1"/>
          </p:cNvGraphicFramePr>
          <p:nvPr>
            <p:extLst>
              <p:ext uri="{D42A27DB-BD31-4B8C-83A1-F6EECF244321}">
                <p14:modId xmlns:p14="http://schemas.microsoft.com/office/powerpoint/2010/main" val="643678841"/>
              </p:ext>
            </p:extLst>
          </p:nvPr>
        </p:nvGraphicFramePr>
        <p:xfrm>
          <a:off x="435428" y="936892"/>
          <a:ext cx="9070978" cy="1188720"/>
        </p:xfrm>
        <a:graphic>
          <a:graphicData uri="http://schemas.openxmlformats.org/drawingml/2006/table">
            <a:tbl>
              <a:tblPr bandRow="1">
                <a:tableStyleId>{2D5ABB26-0587-4C30-8999-92F81FD0307C}</a:tableStyleId>
              </a:tblPr>
              <a:tblGrid>
                <a:gridCol w="1887148">
                  <a:extLst>
                    <a:ext uri="{9D8B030D-6E8A-4147-A177-3AD203B41FA5}">
                      <a16:colId xmlns:a16="http://schemas.microsoft.com/office/drawing/2014/main" xmlns="" val="1769557677"/>
                    </a:ext>
                  </a:extLst>
                </a:gridCol>
                <a:gridCol w="7183830">
                  <a:extLst>
                    <a:ext uri="{9D8B030D-6E8A-4147-A177-3AD203B41FA5}">
                      <a16:colId xmlns:a16="http://schemas.microsoft.com/office/drawing/2014/main" xmlns="" val="4289887176"/>
                    </a:ext>
                  </a:extLst>
                </a:gridCol>
              </a:tblGrid>
              <a:tr h="1062798">
                <a:tc>
                  <a:txBody>
                    <a:bodyPr/>
                    <a:lstStyle/>
                    <a:p>
                      <a:r>
                        <a:rPr lang="ru-RU" sz="1600" b="1" dirty="0">
                          <a:latin typeface="Century Gothic" panose="020B0502020202020204" pitchFamily="34" charset="0"/>
                        </a:rPr>
                        <a:t>Подача заявки</a:t>
                      </a:r>
                    </a:p>
                  </a:txBody>
                  <a:tcPr>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nSpc>
                          <a:spcPct val="150000"/>
                        </a:lnSpc>
                      </a:pPr>
                      <a:r>
                        <a:rPr lang="ru-RU" sz="1600" dirty="0">
                          <a:latin typeface="Century Gothic" panose="020B0502020202020204" pitchFamily="34" charset="0"/>
                        </a:rPr>
                        <a:t>-  лично или по доверенности в офисе Фонда (г. Красногорск)</a:t>
                      </a:r>
                    </a:p>
                    <a:p>
                      <a:pPr marL="285750" indent="-285750">
                        <a:lnSpc>
                          <a:spcPct val="150000"/>
                        </a:lnSpc>
                        <a:buFontTx/>
                        <a:buChar char="-"/>
                      </a:pPr>
                      <a:r>
                        <a:rPr lang="ru-RU" sz="1600" dirty="0">
                          <a:latin typeface="Century Gothic" panose="020B0502020202020204" pitchFamily="34" charset="0"/>
                        </a:rPr>
                        <a:t>через 26 офисов МФЦ (список на сайте) в запечатанном виде</a:t>
                      </a:r>
                    </a:p>
                    <a:p>
                      <a:pPr marL="285750" indent="-285750">
                        <a:lnSpc>
                          <a:spcPct val="150000"/>
                        </a:lnSpc>
                        <a:buFontTx/>
                        <a:buChar char="-"/>
                      </a:pPr>
                      <a:r>
                        <a:rPr lang="ru-RU" sz="1600" dirty="0">
                          <a:latin typeface="Century Gothic" panose="020B0502020202020204" pitchFamily="34" charset="0"/>
                        </a:rPr>
                        <a:t>консультации в офисах «Мой бизнес»</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6892739"/>
                  </a:ext>
                </a:extLst>
              </a:tr>
            </a:tbl>
          </a:graphicData>
        </a:graphic>
      </p:graphicFrame>
    </p:spTree>
    <p:extLst>
      <p:ext uri="{BB962C8B-B14F-4D97-AF65-F5344CB8AC3E}">
        <p14:creationId xmlns:p14="http://schemas.microsoft.com/office/powerpoint/2010/main" val="3208077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a:xfrm>
            <a:off x="711200" y="338464"/>
            <a:ext cx="8795206" cy="369332"/>
          </a:xfrm>
        </p:spPr>
        <p:txBody>
          <a:bodyPr/>
          <a:lstStyle/>
          <a:p>
            <a:pPr algn="ctr"/>
            <a:r>
              <a:rPr lang="ru-RU" sz="2400" dirty="0">
                <a:latin typeface="Arial Narrow" pitchFamily="34" charset="0"/>
              </a:rPr>
              <a:t>Московский областной фонд микрофинансирования</a:t>
            </a:r>
            <a:endParaRPr lang="en-US" sz="2400" dirty="0">
              <a:latin typeface="Arial Narrow" pitchFamily="34" charset="0"/>
            </a:endParaRPr>
          </a:p>
        </p:txBody>
      </p:sp>
      <p:sp>
        <p:nvSpPr>
          <p:cNvPr id="8220" name="Text Box 20"/>
          <p:cNvSpPr txBox="1">
            <a:spLocks noChangeArrowheads="1"/>
          </p:cNvSpPr>
          <p:nvPr/>
        </p:nvSpPr>
        <p:spPr bwMode="auto">
          <a:xfrm>
            <a:off x="711200" y="3860800"/>
            <a:ext cx="2965450" cy="277813"/>
          </a:xfrm>
          <a:prstGeom prst="rect">
            <a:avLst/>
          </a:prstGeom>
          <a:noFill/>
          <a:ln w="9525">
            <a:noFill/>
            <a:miter lim="800000"/>
            <a:headEnd/>
            <a:tailEnd/>
          </a:ln>
        </p:spPr>
        <p:txBody>
          <a:bodyPr lIns="0" tIns="0" rIns="0" bIns="0">
            <a:spAutoFit/>
          </a:bodyPr>
          <a:lstStyle/>
          <a:p>
            <a:pPr marL="174625" indent="-174625" defTabSz="977900">
              <a:buFont typeface="Arial" charset="0"/>
              <a:buChar char="•"/>
            </a:pPr>
            <a:endParaRPr kumimoji="1" lang="ru-RU" dirty="0">
              <a:solidFill>
                <a:schemeClr val="tx2"/>
              </a:solidFill>
              <a:ea typeface="ＭＳ Ｐゴシック"/>
              <a:cs typeface="ＭＳ Ｐゴシック"/>
            </a:endParaRPr>
          </a:p>
        </p:txBody>
      </p:sp>
      <p:pic>
        <p:nvPicPr>
          <p:cNvPr id="14" name="Рисунок 13">
            <a:extLst>
              <a:ext uri="{FF2B5EF4-FFF2-40B4-BE49-F238E27FC236}">
                <a16:creationId xmlns:a16="http://schemas.microsoft.com/office/drawing/2014/main" xmlns="" id="{F5395DDE-06B0-44AA-9E08-38FE8DCC8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20" y="160743"/>
            <a:ext cx="963560" cy="547053"/>
          </a:xfrm>
          <a:prstGeom prst="rect">
            <a:avLst/>
          </a:prstGeom>
        </p:spPr>
      </p:pic>
      <p:sp>
        <p:nvSpPr>
          <p:cNvPr id="2" name="Номер слайда 1">
            <a:extLst>
              <a:ext uri="{FF2B5EF4-FFF2-40B4-BE49-F238E27FC236}">
                <a16:creationId xmlns:a16="http://schemas.microsoft.com/office/drawing/2014/main" xmlns="" id="{5C8F263E-9558-4634-83B5-8C1991014EDE}"/>
              </a:ext>
            </a:extLst>
          </p:cNvPr>
          <p:cNvSpPr>
            <a:spLocks noGrp="1"/>
          </p:cNvSpPr>
          <p:nvPr>
            <p:ph type="sldNum" sz="quarter" idx="10"/>
          </p:nvPr>
        </p:nvSpPr>
        <p:spPr>
          <a:xfrm>
            <a:off x="7594601" y="6519536"/>
            <a:ext cx="2063750" cy="182562"/>
          </a:xfrm>
        </p:spPr>
        <p:txBody>
          <a:bodyPr/>
          <a:lstStyle/>
          <a:p>
            <a:pPr>
              <a:defRPr/>
            </a:pPr>
            <a:fld id="{A75F70F0-0F10-43DB-B21C-44BBECAE22B0}" type="slidenum">
              <a:rPr lang="en-US" altLang="ru-RU" smtClean="0"/>
              <a:pPr>
                <a:defRPr/>
              </a:pPr>
              <a:t>4</a:t>
            </a:fld>
            <a:endParaRPr lang="en-US" altLang="ru-RU" dirty="0"/>
          </a:p>
        </p:txBody>
      </p:sp>
      <p:sp>
        <p:nvSpPr>
          <p:cNvPr id="6" name="TextBox 5">
            <a:extLst>
              <a:ext uri="{FF2B5EF4-FFF2-40B4-BE49-F238E27FC236}">
                <a16:creationId xmlns:a16="http://schemas.microsoft.com/office/drawing/2014/main" xmlns="" id="{D175EFB0-659B-40FC-9162-1316FD9DC0D2}"/>
              </a:ext>
            </a:extLst>
          </p:cNvPr>
          <p:cNvSpPr txBox="1"/>
          <p:nvPr/>
        </p:nvSpPr>
        <p:spPr>
          <a:xfrm>
            <a:off x="711200" y="931240"/>
            <a:ext cx="822945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b="1" dirty="0">
                <a:solidFill>
                  <a:prstClr val="black"/>
                </a:solidFill>
                <a:latin typeface="Century Gothic" panose="020B0502020202020204" pitchFamily="34" charset="0"/>
                <a:cs typeface="Arial" pitchFamily="34" charset="0"/>
              </a:rPr>
              <a:t>Деятельность фонда в 2019 г. </a:t>
            </a:r>
            <a:r>
              <a:rPr lang="ru-RU" dirty="0">
                <a:solidFill>
                  <a:prstClr val="black"/>
                </a:solidFill>
                <a:latin typeface="Century Gothic" panose="020B0502020202020204" pitchFamily="34" charset="0"/>
                <a:cs typeface="Arial" pitchFamily="34" charset="0"/>
              </a:rPr>
              <a:t>(на 30.09.2019)</a:t>
            </a:r>
            <a:endParaRPr kumimoji="0" lang="en-US"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pitchFamily="34" charset="0"/>
            </a:endParaRPr>
          </a:p>
        </p:txBody>
      </p:sp>
      <p:graphicFrame>
        <p:nvGraphicFramePr>
          <p:cNvPr id="7" name="Таблица 6">
            <a:extLst>
              <a:ext uri="{FF2B5EF4-FFF2-40B4-BE49-F238E27FC236}">
                <a16:creationId xmlns:a16="http://schemas.microsoft.com/office/drawing/2014/main" xmlns="" id="{591CC682-2766-4122-872D-65510BD4DE3B}"/>
              </a:ext>
            </a:extLst>
          </p:cNvPr>
          <p:cNvGraphicFramePr>
            <a:graphicFrameLocks noGrp="1"/>
          </p:cNvGraphicFramePr>
          <p:nvPr>
            <p:extLst>
              <p:ext uri="{D42A27DB-BD31-4B8C-83A1-F6EECF244321}">
                <p14:modId xmlns:p14="http://schemas.microsoft.com/office/powerpoint/2010/main" val="3760437325"/>
              </p:ext>
            </p:extLst>
          </p:nvPr>
        </p:nvGraphicFramePr>
        <p:xfrm>
          <a:off x="229420" y="1752707"/>
          <a:ext cx="5585942" cy="4693813"/>
        </p:xfrm>
        <a:graphic>
          <a:graphicData uri="http://schemas.openxmlformats.org/drawingml/2006/table">
            <a:tbl>
              <a:tblPr bandRow="1">
                <a:tableStyleId>{2D5ABB26-0587-4C30-8999-92F81FD0307C}</a:tableStyleId>
              </a:tblPr>
              <a:tblGrid>
                <a:gridCol w="1809692">
                  <a:extLst>
                    <a:ext uri="{9D8B030D-6E8A-4147-A177-3AD203B41FA5}">
                      <a16:colId xmlns:a16="http://schemas.microsoft.com/office/drawing/2014/main" xmlns="" val="1769557677"/>
                    </a:ext>
                  </a:extLst>
                </a:gridCol>
                <a:gridCol w="1184855">
                  <a:extLst>
                    <a:ext uri="{9D8B030D-6E8A-4147-A177-3AD203B41FA5}">
                      <a16:colId xmlns:a16="http://schemas.microsoft.com/office/drawing/2014/main" xmlns="" val="4289887176"/>
                    </a:ext>
                  </a:extLst>
                </a:gridCol>
                <a:gridCol w="2591395">
                  <a:extLst>
                    <a:ext uri="{9D8B030D-6E8A-4147-A177-3AD203B41FA5}">
                      <a16:colId xmlns:a16="http://schemas.microsoft.com/office/drawing/2014/main" xmlns="" val="2897751755"/>
                    </a:ext>
                  </a:extLst>
                </a:gridCol>
              </a:tblGrid>
              <a:tr h="2545830">
                <a:tc>
                  <a:txBody>
                    <a:bodyPr/>
                    <a:lstStyle/>
                    <a:p>
                      <a:r>
                        <a:rPr lang="ru-RU" sz="1600" dirty="0">
                          <a:latin typeface="Century Gothic" panose="020B0502020202020204" pitchFamily="34" charset="0"/>
                        </a:rPr>
                        <a:t>Рассмотрено заявок</a:t>
                      </a:r>
                    </a:p>
                    <a:p>
                      <a:r>
                        <a:rPr lang="ru-RU" sz="1600" dirty="0">
                          <a:latin typeface="Century Gothic" panose="020B0502020202020204" pitchFamily="34" charset="0"/>
                        </a:rPr>
                        <a:t>Предоставлено микрозаймов</a:t>
                      </a:r>
                    </a:p>
                    <a:p>
                      <a:endParaRPr lang="ru-RU" sz="1600" dirty="0">
                        <a:latin typeface="Century Gothic" panose="020B0502020202020204" pitchFamily="34" charset="0"/>
                      </a:endParaRPr>
                    </a:p>
                    <a:p>
                      <a:pPr algn="r"/>
                      <a:r>
                        <a:rPr lang="ru-RU" sz="1400" dirty="0">
                          <a:latin typeface="Century Gothic" panose="020B0502020202020204" pitchFamily="34" charset="0"/>
                        </a:rPr>
                        <a:t>на оборотные</a:t>
                      </a:r>
                    </a:p>
                    <a:p>
                      <a:pPr algn="r"/>
                      <a:r>
                        <a:rPr lang="ru-RU" sz="1400" dirty="0">
                          <a:latin typeface="Century Gothic" panose="020B0502020202020204" pitchFamily="34" charset="0"/>
                        </a:rPr>
                        <a:t>на основные</a:t>
                      </a:r>
                    </a:p>
                  </a:txBody>
                  <a:tcPr>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ru-RU" sz="1600" b="1" dirty="0">
                          <a:latin typeface="Century Gothic" panose="020B0502020202020204" pitchFamily="34" charset="0"/>
                        </a:rPr>
                        <a:t>121</a:t>
                      </a:r>
                    </a:p>
                    <a:p>
                      <a:endParaRPr lang="ru-RU" sz="1600" b="1" dirty="0">
                        <a:latin typeface="Century Gothic" panose="020B0502020202020204" pitchFamily="34" charset="0"/>
                      </a:endParaRPr>
                    </a:p>
                    <a:p>
                      <a:r>
                        <a:rPr lang="ru-RU" sz="1600" b="1" dirty="0">
                          <a:latin typeface="Century Gothic" panose="020B0502020202020204" pitchFamily="34" charset="0"/>
                        </a:rPr>
                        <a:t>111</a:t>
                      </a:r>
                    </a:p>
                    <a:p>
                      <a:r>
                        <a:rPr lang="ru-RU" sz="1600" b="1" dirty="0">
                          <a:latin typeface="Century Gothic" panose="020B0502020202020204" pitchFamily="34" charset="0"/>
                        </a:rPr>
                        <a:t>258,3 </a:t>
                      </a:r>
                      <a:r>
                        <a:rPr lang="ru-RU" sz="1400" dirty="0">
                          <a:latin typeface="Century Gothic" panose="020B0502020202020204" pitchFamily="34" charset="0"/>
                        </a:rPr>
                        <a:t>млн.</a:t>
                      </a:r>
                      <a:endParaRPr lang="ru-RU" sz="1600" dirty="0">
                        <a:latin typeface="Century Gothic" panose="020B0502020202020204" pitchFamily="34" charset="0"/>
                      </a:endParaRPr>
                    </a:p>
                    <a:p>
                      <a:endParaRPr lang="ru-RU" sz="16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latin typeface="Century Gothic" panose="020B0502020202020204" pitchFamily="34" charset="0"/>
                        </a:rPr>
                        <a:t>156,3 </a:t>
                      </a:r>
                      <a:r>
                        <a:rPr lang="ru-RU" sz="1200" dirty="0">
                          <a:latin typeface="Century Gothic" panose="020B0502020202020204" pitchFamily="34" charset="0"/>
                        </a:rPr>
                        <a:t>млн.</a:t>
                      </a:r>
                      <a:endParaRPr lang="ru-RU" sz="1400" dirty="0">
                        <a:latin typeface="Century Gothic" panose="020B0502020202020204" pitchFamily="34" charset="0"/>
                      </a:endParaRPr>
                    </a:p>
                    <a:p>
                      <a:r>
                        <a:rPr lang="ru-RU" sz="1400" dirty="0">
                          <a:latin typeface="Century Gothic" panose="020B0502020202020204" pitchFamily="34" charset="0"/>
                        </a:rPr>
                        <a:t>102,0 </a:t>
                      </a:r>
                      <a:r>
                        <a:rPr lang="ru-RU" sz="1200" dirty="0">
                          <a:latin typeface="Century Gothic" panose="020B0502020202020204" pitchFamily="34" charset="0"/>
                        </a:rPr>
                        <a:t>млн.</a:t>
                      </a:r>
                      <a:endParaRPr lang="ru-RU" sz="1400" dirty="0">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nSpc>
                          <a:spcPct val="120000"/>
                        </a:lnSpc>
                      </a:pPr>
                      <a:r>
                        <a:rPr lang="ru-RU" sz="1400" dirty="0">
                          <a:latin typeface="Century Gothic" panose="020B0502020202020204" pitchFamily="34" charset="0"/>
                        </a:rPr>
                        <a:t>По видам деятельности:</a:t>
                      </a:r>
                    </a:p>
                    <a:p>
                      <a:pPr>
                        <a:lnSpc>
                          <a:spcPct val="120000"/>
                        </a:lnSpc>
                      </a:pPr>
                      <a:r>
                        <a:rPr lang="ru-RU" sz="1400" dirty="0">
                          <a:latin typeface="Century Gothic" panose="020B0502020202020204" pitchFamily="34" charset="0"/>
                        </a:rPr>
                        <a:t>89,0 </a:t>
                      </a:r>
                      <a:r>
                        <a:rPr lang="ru-RU" sz="1200" dirty="0">
                          <a:latin typeface="Century Gothic" panose="020B0502020202020204" pitchFamily="34" charset="0"/>
                        </a:rPr>
                        <a:t>млн.</a:t>
                      </a:r>
                      <a:r>
                        <a:rPr lang="ru-RU" sz="1400" dirty="0">
                          <a:latin typeface="Century Gothic" panose="020B0502020202020204" pitchFamily="34" charset="0"/>
                        </a:rPr>
                        <a:t> - производство</a:t>
                      </a:r>
                    </a:p>
                    <a:p>
                      <a:pPr>
                        <a:lnSpc>
                          <a:spcPct val="120000"/>
                        </a:lnSpc>
                      </a:pPr>
                      <a:r>
                        <a:rPr lang="ru-RU" sz="1400" dirty="0">
                          <a:latin typeface="Century Gothic" panose="020B0502020202020204" pitchFamily="34" charset="0"/>
                        </a:rPr>
                        <a:t>48,1 </a:t>
                      </a:r>
                      <a:r>
                        <a:rPr lang="ru-RU" sz="1200" dirty="0">
                          <a:latin typeface="Century Gothic" panose="020B0502020202020204" pitchFamily="34" charset="0"/>
                        </a:rPr>
                        <a:t>млн.</a:t>
                      </a:r>
                      <a:r>
                        <a:rPr lang="ru-RU" sz="1400" dirty="0">
                          <a:latin typeface="Century Gothic" panose="020B0502020202020204" pitchFamily="34" charset="0"/>
                        </a:rPr>
                        <a:t> - с/х</a:t>
                      </a:r>
                    </a:p>
                    <a:p>
                      <a:pPr>
                        <a:lnSpc>
                          <a:spcPct val="120000"/>
                        </a:lnSpc>
                      </a:pPr>
                      <a:r>
                        <a:rPr lang="ru-RU" sz="1400" dirty="0">
                          <a:latin typeface="Century Gothic" panose="020B0502020202020204" pitchFamily="34" charset="0"/>
                        </a:rPr>
                        <a:t>30,1 </a:t>
                      </a:r>
                      <a:r>
                        <a:rPr lang="ru-RU" sz="1200" dirty="0">
                          <a:latin typeface="Century Gothic" panose="020B0502020202020204" pitchFamily="34" charset="0"/>
                        </a:rPr>
                        <a:t>млн.</a:t>
                      </a:r>
                      <a:r>
                        <a:rPr lang="ru-RU" sz="1400" dirty="0">
                          <a:latin typeface="Century Gothic" panose="020B0502020202020204" pitchFamily="34" charset="0"/>
                        </a:rPr>
                        <a:t> - медицина</a:t>
                      </a:r>
                    </a:p>
                    <a:p>
                      <a:pPr>
                        <a:lnSpc>
                          <a:spcPct val="120000"/>
                        </a:lnSpc>
                      </a:pPr>
                      <a:r>
                        <a:rPr lang="ru-RU" sz="1400" dirty="0">
                          <a:latin typeface="Century Gothic" panose="020B0502020202020204" pitchFamily="34" charset="0"/>
                        </a:rPr>
                        <a:t>23,4 </a:t>
                      </a:r>
                      <a:r>
                        <a:rPr lang="ru-RU" sz="1200" dirty="0">
                          <a:latin typeface="Century Gothic" panose="020B0502020202020204" pitchFamily="34" charset="0"/>
                        </a:rPr>
                        <a:t>млн.</a:t>
                      </a:r>
                      <a:r>
                        <a:rPr lang="ru-RU" sz="1400" dirty="0">
                          <a:latin typeface="Century Gothic" panose="020B0502020202020204" pitchFamily="34" charset="0"/>
                        </a:rPr>
                        <a:t> - торговля</a:t>
                      </a:r>
                    </a:p>
                    <a:p>
                      <a:pPr>
                        <a:lnSpc>
                          <a:spcPct val="120000"/>
                        </a:lnSpc>
                      </a:pPr>
                      <a:r>
                        <a:rPr lang="ru-RU" sz="1400" dirty="0">
                          <a:latin typeface="Century Gothic" panose="020B0502020202020204" pitchFamily="34" charset="0"/>
                        </a:rPr>
                        <a:t>10,1 млн. –бытовые услуги</a:t>
                      </a:r>
                    </a:p>
                    <a:p>
                      <a:pPr>
                        <a:lnSpc>
                          <a:spcPct val="120000"/>
                        </a:lnSpc>
                      </a:pPr>
                      <a:r>
                        <a:rPr lang="ru-RU" sz="1400" dirty="0">
                          <a:latin typeface="Century Gothic" panose="020B0502020202020204" pitchFamily="34" charset="0"/>
                        </a:rPr>
                        <a:t>14,1 млн. -строительство</a:t>
                      </a:r>
                    </a:p>
                    <a:p>
                      <a:pPr>
                        <a:lnSpc>
                          <a:spcPct val="120000"/>
                        </a:lnSpc>
                      </a:pPr>
                      <a:r>
                        <a:rPr lang="ru-RU" sz="1400" dirty="0">
                          <a:latin typeface="Century Gothic" panose="020B0502020202020204" pitchFamily="34" charset="0"/>
                        </a:rPr>
                        <a:t>43,5 </a:t>
                      </a:r>
                      <a:r>
                        <a:rPr lang="ru-RU" sz="1200" dirty="0">
                          <a:latin typeface="Century Gothic" panose="020B0502020202020204" pitchFamily="34" charset="0"/>
                        </a:rPr>
                        <a:t>млн.</a:t>
                      </a:r>
                      <a:r>
                        <a:rPr lang="ru-RU" sz="1400" dirty="0">
                          <a:latin typeface="Century Gothic" panose="020B0502020202020204" pitchFamily="34" charset="0"/>
                        </a:rPr>
                        <a:t> – другое</a:t>
                      </a:r>
                    </a:p>
                  </a:txBody>
                  <a:tcPr>
                    <a:lnL w="12700" cap="flat" cmpd="sng" algn="ctr">
                      <a:no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6892739"/>
                  </a:ext>
                </a:extLst>
              </a:tr>
              <a:tr h="1132619">
                <a:tc>
                  <a:txBody>
                    <a:bodyPr/>
                    <a:lstStyle/>
                    <a:p>
                      <a:r>
                        <a:rPr lang="ru-RU" sz="1600" dirty="0">
                          <a:latin typeface="Century Gothic" panose="020B0502020202020204" pitchFamily="34" charset="0"/>
                        </a:rPr>
                        <a:t>Портфель займов</a:t>
                      </a:r>
                    </a:p>
                  </a:txBody>
                  <a:tcPr>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ru-RU" sz="1600" b="1" dirty="0">
                          <a:latin typeface="Century Gothic" panose="020B0502020202020204" pitchFamily="34" charset="0"/>
                        </a:rPr>
                        <a:t>321</a:t>
                      </a:r>
                      <a:r>
                        <a:rPr lang="ru-RU" sz="1600" dirty="0">
                          <a:latin typeface="Century Gothic" panose="020B0502020202020204" pitchFamily="34" charset="0"/>
                        </a:rPr>
                        <a:t> </a:t>
                      </a:r>
                      <a:r>
                        <a:rPr lang="ru-RU" sz="1400" dirty="0">
                          <a:latin typeface="Century Gothic" panose="020B0502020202020204" pitchFamily="34" charset="0"/>
                        </a:rPr>
                        <a:t>млн. рублей</a:t>
                      </a:r>
                      <a:endParaRPr lang="ru-RU" sz="1600" dirty="0">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ru-RU" sz="1400" dirty="0">
                          <a:latin typeface="Century Gothic" panose="020B0502020202020204" pitchFamily="34" charset="0"/>
                        </a:rPr>
                        <a:t>106% от суммы субсидии</a:t>
                      </a:r>
                    </a:p>
                    <a:p>
                      <a:pPr>
                        <a:lnSpc>
                          <a:spcPct val="120000"/>
                        </a:lnSpc>
                      </a:pPr>
                      <a:r>
                        <a:rPr lang="ru-RU" sz="1400" dirty="0">
                          <a:latin typeface="Century Gothic" panose="020B0502020202020204" pitchFamily="34" charset="0"/>
                        </a:rPr>
                        <a:t>116% к началу года</a:t>
                      </a:r>
                    </a:p>
                  </a:txBody>
                  <a:tcPr>
                    <a:lnL w="12700" cap="flat" cmpd="sng" algn="ctr">
                      <a:no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619070959"/>
                  </a:ext>
                </a:extLst>
              </a:tr>
              <a:tr h="1015364">
                <a:tc>
                  <a:txBody>
                    <a:bodyPr/>
                    <a:lstStyle/>
                    <a:p>
                      <a:r>
                        <a:rPr lang="ru-RU" sz="1600" dirty="0">
                          <a:latin typeface="Century Gothic" panose="020B0502020202020204" pitchFamily="34" charset="0"/>
                        </a:rPr>
                        <a:t>Средняя процентная ставка</a:t>
                      </a:r>
                    </a:p>
                  </a:txBody>
                  <a:tcPr>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r>
                        <a:rPr lang="ru-RU" sz="1600" b="1" dirty="0">
                          <a:latin typeface="Century Gothic" panose="020B0502020202020204" pitchFamily="34" charset="0"/>
                        </a:rPr>
                        <a:t>9,1%</a:t>
                      </a:r>
                      <a:r>
                        <a:rPr lang="ru-RU" sz="1600" dirty="0">
                          <a:latin typeface="Century Gothic" panose="020B0502020202020204" pitchFamily="34" charset="0"/>
                        </a:rPr>
                        <a:t> </a:t>
                      </a:r>
                      <a:r>
                        <a:rPr lang="ru-RU" sz="1400" dirty="0">
                          <a:latin typeface="Century Gothic" panose="020B0502020202020204" pitchFamily="34" charset="0"/>
                        </a:rPr>
                        <a:t>годовых</a:t>
                      </a:r>
                      <a:endParaRPr lang="ru-RU" sz="1600" dirty="0">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r>
                        <a:rPr lang="ru-RU" sz="1400" dirty="0">
                          <a:latin typeface="Century Gothic" panose="020B0502020202020204" pitchFamily="34" charset="0"/>
                        </a:rPr>
                        <a:t>8,3% - приоритетные виды деятельности</a:t>
                      </a:r>
                    </a:p>
                  </a:txBody>
                  <a:tcPr>
                    <a:lnL w="12700" cap="flat" cmpd="sng" algn="ctr">
                      <a:noFill/>
                      <a:prstDash val="solid"/>
                      <a:round/>
                      <a:headEnd type="none" w="med" len="med"/>
                      <a:tailEnd type="none" w="med" len="med"/>
                    </a:lnL>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487366491"/>
                  </a:ext>
                </a:extLst>
              </a:tr>
            </a:tbl>
          </a:graphicData>
        </a:graphic>
      </p:graphicFrame>
      <p:graphicFrame>
        <p:nvGraphicFramePr>
          <p:cNvPr id="8" name="Диаграмма 7">
            <a:extLst>
              <a:ext uri="{FF2B5EF4-FFF2-40B4-BE49-F238E27FC236}">
                <a16:creationId xmlns:a16="http://schemas.microsoft.com/office/drawing/2014/main" xmlns="" id="{42EFF163-C513-434B-9C5B-44233D89DE90}"/>
              </a:ext>
            </a:extLst>
          </p:cNvPr>
          <p:cNvGraphicFramePr/>
          <p:nvPr>
            <p:extLst>
              <p:ext uri="{D42A27DB-BD31-4B8C-83A1-F6EECF244321}">
                <p14:modId xmlns:p14="http://schemas.microsoft.com/office/powerpoint/2010/main" val="4159241087"/>
              </p:ext>
            </p:extLst>
          </p:nvPr>
        </p:nvGraphicFramePr>
        <p:xfrm>
          <a:off x="6033155" y="1439916"/>
          <a:ext cx="3625196" cy="4494000"/>
        </p:xfrm>
        <a:graphic>
          <a:graphicData uri="http://schemas.openxmlformats.org/drawingml/2006/chart">
            <c:chart xmlns:c="http://schemas.openxmlformats.org/drawingml/2006/chart" xmlns:r="http://schemas.openxmlformats.org/officeDocument/2006/relationships" r:id="rId3"/>
          </a:graphicData>
        </a:graphic>
      </p:graphicFrame>
      <p:sp>
        <p:nvSpPr>
          <p:cNvPr id="9" name="Прямоугольник 8">
            <a:extLst>
              <a:ext uri="{FF2B5EF4-FFF2-40B4-BE49-F238E27FC236}">
                <a16:creationId xmlns:a16="http://schemas.microsoft.com/office/drawing/2014/main" xmlns="" id="{B09AEDF0-C4BA-4C4D-A708-FBF2830CB433}"/>
              </a:ext>
            </a:extLst>
          </p:cNvPr>
          <p:cNvSpPr/>
          <p:nvPr/>
        </p:nvSpPr>
        <p:spPr>
          <a:xfrm>
            <a:off x="5908701" y="5672306"/>
            <a:ext cx="3874103" cy="523220"/>
          </a:xfrm>
          <a:prstGeom prst="rect">
            <a:avLst/>
          </a:prstGeom>
        </p:spPr>
        <p:txBody>
          <a:bodyPr wrap="square">
            <a:spAutoFit/>
          </a:bodyPr>
          <a:lstStyle/>
          <a:p>
            <a:pPr algn="ctr"/>
            <a:r>
              <a:rPr lang="ru-RU" sz="1400" b="1" dirty="0">
                <a:solidFill>
                  <a:srgbClr val="F55F0B"/>
                </a:solidFill>
                <a:latin typeface="Century Gothic" panose="020B0502020202020204" pitchFamily="34" charset="0"/>
                <a:cs typeface="Arial" pitchFamily="34" charset="0"/>
              </a:rPr>
              <a:t>Фондом всего предоставлено </a:t>
            </a:r>
          </a:p>
          <a:p>
            <a:pPr algn="ctr"/>
            <a:r>
              <a:rPr lang="ru-RU" sz="1400" b="1" dirty="0">
                <a:solidFill>
                  <a:srgbClr val="F55F0B"/>
                </a:solidFill>
                <a:latin typeface="Century Gothic" panose="020B0502020202020204" pitchFamily="34" charset="0"/>
                <a:cs typeface="Arial" pitchFamily="34" charset="0"/>
              </a:rPr>
              <a:t>1475 микрозаймов на 1,88 млрд. рублей</a:t>
            </a:r>
            <a:endParaRPr lang="ru-RU" sz="1400" b="1" dirty="0">
              <a:solidFill>
                <a:srgbClr val="23669D"/>
              </a:solidFill>
              <a:latin typeface="Century Gothic" panose="020B0502020202020204" pitchFamily="34" charset="0"/>
              <a:cs typeface="Arial" pitchFamily="34" charset="0"/>
            </a:endParaRPr>
          </a:p>
        </p:txBody>
      </p:sp>
    </p:spTree>
    <p:extLst>
      <p:ext uri="{BB962C8B-B14F-4D97-AF65-F5344CB8AC3E}">
        <p14:creationId xmlns:p14="http://schemas.microsoft.com/office/powerpoint/2010/main" val="4006161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Заголовок 25"/>
          <p:cNvSpPr>
            <a:spLocks noGrp="1"/>
          </p:cNvSpPr>
          <p:nvPr>
            <p:ph type="title"/>
          </p:nvPr>
        </p:nvSpPr>
        <p:spPr>
          <a:xfrm>
            <a:off x="1363614" y="342190"/>
            <a:ext cx="7859517" cy="369332"/>
          </a:xfrm>
        </p:spPr>
        <p:txBody>
          <a:bodyPr/>
          <a:lstStyle/>
          <a:p>
            <a:pPr algn="ctr"/>
            <a:r>
              <a:rPr lang="ru-RU" sz="2400" dirty="0">
                <a:latin typeface="Arial Narrow" pitchFamily="34" charset="0"/>
              </a:rPr>
              <a:t>Московский областной фонд микрофинансирования</a:t>
            </a:r>
          </a:p>
        </p:txBody>
      </p:sp>
      <p:sp>
        <p:nvSpPr>
          <p:cNvPr id="7" name="Содержимое 2"/>
          <p:cNvSpPr txBox="1">
            <a:spLocks/>
          </p:cNvSpPr>
          <p:nvPr/>
        </p:nvSpPr>
        <p:spPr bwMode="auto">
          <a:xfrm>
            <a:off x="609600" y="2310746"/>
            <a:ext cx="8686800" cy="3891407"/>
          </a:xfrm>
          <a:prstGeom prst="rect">
            <a:avLst/>
          </a:prstGeom>
          <a:noFill/>
          <a:ln w="9525">
            <a:noFill/>
            <a:miter lim="800000"/>
            <a:headEnd/>
            <a:tailEnd/>
          </a:ln>
        </p:spPr>
        <p:txBody>
          <a:bodyPr/>
          <a:lstStyle/>
          <a:p>
            <a:pPr marL="342900" indent="-342900" algn="ctr" eaLnBrk="0" hangingPunct="0">
              <a:spcBef>
                <a:spcPct val="20000"/>
              </a:spcBef>
            </a:pPr>
            <a:r>
              <a:rPr lang="ru-RU" sz="6000" dirty="0"/>
              <a:t> </a:t>
            </a:r>
            <a:r>
              <a:rPr lang="ru-RU" sz="6000" b="1" dirty="0"/>
              <a:t>(495) 730-50-76 </a:t>
            </a:r>
            <a:endParaRPr lang="ru-RU" sz="6000" b="1" dirty="0">
              <a:hlinkClick r:id="rId2"/>
            </a:endParaRPr>
          </a:p>
          <a:p>
            <a:pPr marL="342900" indent="-342900" algn="ctr" eaLnBrk="0" hangingPunct="0">
              <a:spcBef>
                <a:spcPct val="20000"/>
              </a:spcBef>
            </a:pPr>
            <a:r>
              <a:rPr lang="en-US" sz="6000" dirty="0">
                <a:hlinkClick r:id="rId2"/>
              </a:rPr>
              <a:t>www.mofmicro.ru</a:t>
            </a:r>
            <a:endParaRPr lang="ru-RU" sz="4800" dirty="0"/>
          </a:p>
          <a:p>
            <a:pPr marL="342900" indent="-342900" algn="ctr" eaLnBrk="0" hangingPunct="0">
              <a:spcBef>
                <a:spcPct val="20000"/>
              </a:spcBef>
            </a:pPr>
            <a:r>
              <a:rPr lang="en-US" sz="3200" dirty="0"/>
              <a:t>fond@mofmicro.ru</a:t>
            </a:r>
            <a:endParaRPr lang="ru-RU" sz="3200" dirty="0"/>
          </a:p>
          <a:p>
            <a:pPr marL="342900" indent="-342900" algn="ctr" eaLnBrk="0" hangingPunct="0">
              <a:spcBef>
                <a:spcPct val="20000"/>
              </a:spcBef>
            </a:pPr>
            <a:r>
              <a:rPr lang="ru-RU" sz="3200" dirty="0"/>
              <a:t>г. Красногорск, бульвар Строителей, д.4, корп.1, секция Г, 12 этаж, офис 10</a:t>
            </a:r>
            <a:endParaRPr lang="en-US" sz="3200" dirty="0"/>
          </a:p>
        </p:txBody>
      </p:sp>
      <p:pic>
        <p:nvPicPr>
          <p:cNvPr id="8" name="Рисунок 7" descr="Логотип МОФМ_5.jpg"/>
          <p:cNvPicPr>
            <a:picLocks noChangeAspect="1"/>
          </p:cNvPicPr>
          <p:nvPr/>
        </p:nvPicPr>
        <p:blipFill>
          <a:blip r:embed="rId3" cstate="print"/>
          <a:stretch>
            <a:fillRect/>
          </a:stretch>
        </p:blipFill>
        <p:spPr>
          <a:xfrm>
            <a:off x="4442567" y="1068897"/>
            <a:ext cx="1020865" cy="1027326"/>
          </a:xfrm>
          <a:prstGeom prst="rect">
            <a:avLst/>
          </a:prstGeom>
        </p:spPr>
      </p:pic>
      <p:sp>
        <p:nvSpPr>
          <p:cNvPr id="2" name="Номер слайда 1">
            <a:extLst>
              <a:ext uri="{FF2B5EF4-FFF2-40B4-BE49-F238E27FC236}">
                <a16:creationId xmlns:a16="http://schemas.microsoft.com/office/drawing/2014/main" xmlns="" id="{13AB143D-AB36-470B-BE3B-33C72A015814}"/>
              </a:ext>
            </a:extLst>
          </p:cNvPr>
          <p:cNvSpPr>
            <a:spLocks noGrp="1"/>
          </p:cNvSpPr>
          <p:nvPr>
            <p:ph type="sldNum" sz="quarter" idx="10"/>
          </p:nvPr>
        </p:nvSpPr>
        <p:spPr/>
        <p:txBody>
          <a:bodyPr/>
          <a:lstStyle/>
          <a:p>
            <a:pPr>
              <a:defRPr/>
            </a:pPr>
            <a:fld id="{A75F70F0-0F10-43DB-B21C-44BBECAE22B0}" type="slidenum">
              <a:rPr lang="en-US" altLang="ru-RU" smtClean="0"/>
              <a:pPr>
                <a:defRPr/>
              </a:pPr>
              <a:t>5</a:t>
            </a:fld>
            <a:endParaRPr lang="en-US" altLang="ru-RU"/>
          </a:p>
        </p:txBody>
      </p:sp>
      <p:pic>
        <p:nvPicPr>
          <p:cNvPr id="10" name="Рисунок 9">
            <a:extLst>
              <a:ext uri="{FF2B5EF4-FFF2-40B4-BE49-F238E27FC236}">
                <a16:creationId xmlns:a16="http://schemas.microsoft.com/office/drawing/2014/main" xmlns="" id="{1E62F59F-652C-44C8-80BD-82BD6EBD6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420" y="160743"/>
            <a:ext cx="1134194" cy="643929"/>
          </a:xfrm>
          <a:prstGeom prst="rect">
            <a:avLst/>
          </a:prstGeom>
        </p:spPr>
      </p:pic>
    </p:spTree>
    <p:extLst>
      <p:ext uri="{BB962C8B-B14F-4D97-AF65-F5344CB8AC3E}">
        <p14:creationId xmlns:p14="http://schemas.microsoft.com/office/powerpoint/2010/main" val="38338043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dxK.04qETE2UHBnEjQVcNw"/>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dxK.04qETE2UHBnEjQVcN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RB8.lYDeEWTPepbkWFXe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dxK.04qETE2UHBnEjQVcN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dxK.04qETE2UHBnEjQVcN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dxK.04qETE2UHBnEjQVcNw"/>
</p:tagLst>
</file>

<file path=ppt/tags/tag7.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heme/theme1.xml><?xml version="1.0" encoding="utf-8"?>
<a:theme xmlns:a="http://schemas.openxmlformats.org/drawingml/2006/main" name="5_Universal Template_RU">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_Universal Template_RU">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1"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0" i="1" u="none" strike="noStrike" cap="none" normalizeH="0" baseline="0" smtClean="0">
            <a:ln>
              <a:noFill/>
            </a:ln>
            <a:solidFill>
              <a:schemeClr val="tx1"/>
            </a:solidFill>
            <a:effectLst/>
            <a:latin typeface="Arial" charset="0"/>
          </a:defRPr>
        </a:defPPr>
      </a:lstStyle>
    </a:lnDef>
  </a:objectDefaults>
  <a:extraClrSchemeLst>
    <a:extraClrScheme>
      <a:clrScheme name="1_Universal Template_RU 1">
        <a:dk1>
          <a:srgbClr val="000000"/>
        </a:dk1>
        <a:lt1>
          <a:srgbClr val="FFFFFF"/>
        </a:lt1>
        <a:dk2>
          <a:srgbClr val="000000"/>
        </a:dk2>
        <a:lt2>
          <a:srgbClr val="FFFFFF"/>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1_Universal Template_RU 2">
        <a:dk1>
          <a:srgbClr val="000000"/>
        </a:dk1>
        <a:lt1>
          <a:srgbClr val="FFFFFF"/>
        </a:lt1>
        <a:dk2>
          <a:srgbClr val="002960"/>
        </a:dk2>
        <a:lt2>
          <a:srgbClr val="FFFFFF"/>
        </a:lt2>
        <a:accent1>
          <a:srgbClr val="C7E0FB"/>
        </a:accent1>
        <a:accent2>
          <a:srgbClr val="91B0FF"/>
        </a:accent2>
        <a:accent3>
          <a:srgbClr val="FFFFFF"/>
        </a:accent3>
        <a:accent4>
          <a:srgbClr val="000000"/>
        </a:accent4>
        <a:accent5>
          <a:srgbClr val="E0EDFD"/>
        </a:accent5>
        <a:accent6>
          <a:srgbClr val="839FE7"/>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1_Universal Template_RU 3">
        <a:dk1>
          <a:srgbClr val="002960"/>
        </a:dk1>
        <a:lt1>
          <a:srgbClr val="FFFFFF"/>
        </a:lt1>
        <a:dk2>
          <a:srgbClr val="002960"/>
        </a:dk2>
        <a:lt2>
          <a:srgbClr val="FFBE3D"/>
        </a:lt2>
        <a:accent1>
          <a:srgbClr val="0066CC"/>
        </a:accent1>
        <a:accent2>
          <a:srgbClr val="5F8DFF"/>
        </a:accent2>
        <a:accent3>
          <a:srgbClr val="AAACB6"/>
        </a:accent3>
        <a:accent4>
          <a:srgbClr val="DADADA"/>
        </a:accent4>
        <a:accent5>
          <a:srgbClr val="AAB8E2"/>
        </a:accent5>
        <a:accent6>
          <a:srgbClr val="557FE7"/>
        </a:accent6>
        <a:hlink>
          <a:srgbClr val="96C5F8"/>
        </a:hlink>
        <a:folHlink>
          <a:srgbClr val="D8E9FC"/>
        </a:folHlink>
      </a:clrScheme>
      <a:clrMap bg1="dk2" tx1="lt1" bg2="dk1" tx2="lt2" accent1="accent1" accent2="accent2" accent3="accent3" accent4="accent4" accent5="accent5" accent6="accent6" hlink="hlink" folHlink="folHlink"/>
    </a:extraClrScheme>
    <a:extraClrScheme>
      <a:clrScheme name="1_Universal Template_RU 4">
        <a:dk1>
          <a:srgbClr val="000000"/>
        </a:dk1>
        <a:lt1>
          <a:srgbClr val="FFFFFF"/>
        </a:lt1>
        <a:dk2>
          <a:srgbClr val="000000"/>
        </a:dk2>
        <a:lt2>
          <a:srgbClr val="FFBE3D"/>
        </a:lt2>
        <a:accent1>
          <a:srgbClr val="002960"/>
        </a:accent1>
        <a:accent2>
          <a:srgbClr val="0066CC"/>
        </a:accent2>
        <a:accent3>
          <a:srgbClr val="AAAAAA"/>
        </a:accent3>
        <a:accent4>
          <a:srgbClr val="DADADA"/>
        </a:accent4>
        <a:accent5>
          <a:srgbClr val="AAACB6"/>
        </a:accent5>
        <a:accent6>
          <a:srgbClr val="005CB9"/>
        </a:accent6>
        <a:hlink>
          <a:srgbClr val="91B0FF"/>
        </a:hlink>
        <a:folHlink>
          <a:srgbClr val="C7E0FB"/>
        </a:folHlink>
      </a:clrScheme>
      <a:clrMap bg1="dk2" tx1="lt1" bg2="dk1" tx2="lt2" accent1="accent1" accent2="accent2" accent3="accent3" accent4="accent4" accent5="accent5" accent6="accent6" hlink="hlink" folHlink="folHlink"/>
    </a:extraClrScheme>
    <a:extraClrScheme>
      <a:clrScheme name="1_Universal Template_RU 5">
        <a:dk1>
          <a:srgbClr val="000000"/>
        </a:dk1>
        <a:lt1>
          <a:srgbClr val="FFFFFF"/>
        </a:lt1>
        <a:dk2>
          <a:srgbClr val="002960"/>
        </a:dk2>
        <a:lt2>
          <a:srgbClr val="FFFFFF"/>
        </a:lt2>
        <a:accent1>
          <a:srgbClr val="C7E0FB"/>
        </a:accent1>
        <a:accent2>
          <a:srgbClr val="FFCC66"/>
        </a:accent2>
        <a:accent3>
          <a:srgbClr val="FFFFFF"/>
        </a:accent3>
        <a:accent4>
          <a:srgbClr val="000000"/>
        </a:accent4>
        <a:accent5>
          <a:srgbClr val="E0EDFD"/>
        </a:accent5>
        <a:accent6>
          <a:srgbClr val="E7B95C"/>
        </a:accent6>
        <a:hlink>
          <a:srgbClr val="4F8636"/>
        </a:hlink>
        <a:folHlink>
          <a:srgbClr val="002960"/>
        </a:folHlink>
      </a:clrScheme>
      <a:clrMap bg1="lt1" tx1="dk1" bg2="lt2" tx2="dk2" accent1="accent1" accent2="accent2" accent3="accent3" accent4="accent4" accent5="accent5" accent6="accent6" hlink="hlink" folHlink="folHlink"/>
    </a:extraClrScheme>
    <a:extraClrScheme>
      <a:clrScheme name="1_Universal Template_RU 6">
        <a:dk1>
          <a:srgbClr val="002960"/>
        </a:dk1>
        <a:lt1>
          <a:srgbClr val="FFFFFF"/>
        </a:lt1>
        <a:dk2>
          <a:srgbClr val="002960"/>
        </a:dk2>
        <a:lt2>
          <a:srgbClr val="FFBE3D"/>
        </a:lt2>
        <a:accent1>
          <a:srgbClr val="0066CC"/>
        </a:accent1>
        <a:accent2>
          <a:srgbClr val="4F8636"/>
        </a:accent2>
        <a:accent3>
          <a:srgbClr val="AAACB6"/>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1_Universal Template_RU 7">
        <a:dk1>
          <a:srgbClr val="000000"/>
        </a:dk1>
        <a:lt1>
          <a:srgbClr val="FFFFFF"/>
        </a:lt1>
        <a:dk2>
          <a:srgbClr val="000000"/>
        </a:dk2>
        <a:lt2>
          <a:srgbClr val="FFBE3D"/>
        </a:lt2>
        <a:accent1>
          <a:srgbClr val="0066CC"/>
        </a:accent1>
        <a:accent2>
          <a:srgbClr val="4F8636"/>
        </a:accent2>
        <a:accent3>
          <a:srgbClr val="AAAAAA"/>
        </a:accent3>
        <a:accent4>
          <a:srgbClr val="DADADA"/>
        </a:accent4>
        <a:accent5>
          <a:srgbClr val="AAB8E2"/>
        </a:accent5>
        <a:accent6>
          <a:srgbClr val="477930"/>
        </a:accent6>
        <a:hlink>
          <a:srgbClr val="FF9900"/>
        </a:hlink>
        <a:folHlink>
          <a:srgbClr val="FFBE3D"/>
        </a:folHlink>
      </a:clrScheme>
      <a:clrMap bg1="dk2" tx1="lt1" bg2="dk1" tx2="lt2" accent1="accent1" accent2="accent2" accent3="accent3" accent4="accent4" accent5="accent5" accent6="accent6" hlink="hlink" folHlink="folHlink"/>
    </a:extraClrScheme>
    <a:extraClrScheme>
      <a:clrScheme name="1_Universal Template_RU 8">
        <a:dk1>
          <a:srgbClr val="000000"/>
        </a:dk1>
        <a:lt1>
          <a:srgbClr val="FFFFFF"/>
        </a:lt1>
        <a:dk2>
          <a:srgbClr val="002960"/>
        </a:dk2>
        <a:lt2>
          <a:srgbClr val="FFFFFF"/>
        </a:lt2>
        <a:accent1>
          <a:srgbClr val="C7E0FB"/>
        </a:accent1>
        <a:accent2>
          <a:srgbClr val="C7C293"/>
        </a:accent2>
        <a:accent3>
          <a:srgbClr val="FFFFFF"/>
        </a:accent3>
        <a:accent4>
          <a:srgbClr val="000000"/>
        </a:accent4>
        <a:accent5>
          <a:srgbClr val="E0EDFD"/>
        </a:accent5>
        <a:accent6>
          <a:srgbClr val="B4B085"/>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1_Universal Template_RU 9">
        <a:dk1>
          <a:srgbClr val="002960"/>
        </a:dk1>
        <a:lt1>
          <a:srgbClr val="FFFFFF"/>
        </a:lt1>
        <a:dk2>
          <a:srgbClr val="002960"/>
        </a:dk2>
        <a:lt2>
          <a:srgbClr val="FFBE3D"/>
        </a:lt2>
        <a:accent1>
          <a:srgbClr val="0066CC"/>
        </a:accent1>
        <a:accent2>
          <a:srgbClr val="50A2A0"/>
        </a:accent2>
        <a:accent3>
          <a:srgbClr val="AAACB6"/>
        </a:accent3>
        <a:accent4>
          <a:srgbClr val="DADADA"/>
        </a:accent4>
        <a:accent5>
          <a:srgbClr val="AAB8E2"/>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1_Universal Template_RU 10">
        <a:dk1>
          <a:srgbClr val="000000"/>
        </a:dk1>
        <a:lt1>
          <a:srgbClr val="FFFFFF"/>
        </a:lt1>
        <a:dk2>
          <a:srgbClr val="000000"/>
        </a:dk2>
        <a:lt2>
          <a:srgbClr val="FFBE3D"/>
        </a:lt2>
        <a:accent1>
          <a:srgbClr val="174A7C"/>
        </a:accent1>
        <a:accent2>
          <a:srgbClr val="50A2A0"/>
        </a:accent2>
        <a:accent3>
          <a:srgbClr val="AAAAAA"/>
        </a:accent3>
        <a:accent4>
          <a:srgbClr val="DADADA"/>
        </a:accent4>
        <a:accent5>
          <a:srgbClr val="ABB1BF"/>
        </a:accent5>
        <a:accent6>
          <a:srgbClr val="489291"/>
        </a:accent6>
        <a:hlink>
          <a:srgbClr val="C7C293"/>
        </a:hlink>
        <a:folHlink>
          <a:srgbClr val="FFBE3D"/>
        </a:folHlink>
      </a:clrScheme>
      <a:clrMap bg1="dk2" tx1="lt1" bg2="dk1" tx2="lt2" accent1="accent1" accent2="accent2" accent3="accent3" accent4="accent4" accent5="accent5" accent6="accent6" hlink="hlink" folHlink="folHlink"/>
    </a:extraClrScheme>
    <a:extraClrScheme>
      <a:clrScheme name="1_Universal Template_RU 11">
        <a:dk1>
          <a:srgbClr val="000000"/>
        </a:dk1>
        <a:lt1>
          <a:srgbClr val="FFFFFF"/>
        </a:lt1>
        <a:dk2>
          <a:srgbClr val="002960"/>
        </a:dk2>
        <a:lt2>
          <a:srgbClr val="FFFFFF"/>
        </a:lt2>
        <a:accent1>
          <a:srgbClr val="C7E0FB"/>
        </a:accent1>
        <a:accent2>
          <a:srgbClr val="F8C090"/>
        </a:accent2>
        <a:accent3>
          <a:srgbClr val="FFFFFF"/>
        </a:accent3>
        <a:accent4>
          <a:srgbClr val="000000"/>
        </a:accent4>
        <a:accent5>
          <a:srgbClr val="E0EDFD"/>
        </a:accent5>
        <a:accent6>
          <a:srgbClr val="E1AE82"/>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1_Universal Template_RU 12">
        <a:dk1>
          <a:srgbClr val="000000"/>
        </a:dk1>
        <a:lt1>
          <a:srgbClr val="FFFFFF"/>
        </a:lt1>
        <a:dk2>
          <a:srgbClr val="015289"/>
        </a:dk2>
        <a:lt2>
          <a:srgbClr val="FFFFFF"/>
        </a:lt2>
        <a:accent1>
          <a:srgbClr val="F3F4F4"/>
        </a:accent1>
        <a:accent2>
          <a:srgbClr val="00B5CB"/>
        </a:accent2>
        <a:accent3>
          <a:srgbClr val="FFFFFF"/>
        </a:accent3>
        <a:accent4>
          <a:srgbClr val="000000"/>
        </a:accent4>
        <a:accent5>
          <a:srgbClr val="F8F8F8"/>
        </a:accent5>
        <a:accent6>
          <a:srgbClr val="00A4B8"/>
        </a:accent6>
        <a:hlink>
          <a:srgbClr val="004E8E"/>
        </a:hlink>
        <a:folHlink>
          <a:srgbClr val="4F4C4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7424</TotalTime>
  <Words>760</Words>
  <Application>Microsoft Office PowerPoint</Application>
  <PresentationFormat>Лист A4 (210x297 мм)</PresentationFormat>
  <Paragraphs>170</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5_Universal Template_RU</vt:lpstr>
      <vt:lpstr>Московский областной фонд микрофинансирования</vt:lpstr>
      <vt:lpstr>Московский областной фонд микрофинансирования</vt:lpstr>
      <vt:lpstr>Московский областной фонд микрофинансирования</vt:lpstr>
      <vt:lpstr>Московский областной фонд микрофинансирования</vt:lpstr>
      <vt:lpstr>Московский областной фонд микрофинансирования</vt:lpstr>
      <vt:lpstr>Московский областной фонд микрофинансирования</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Поведская Нина;А. Большухин</dc:creator>
  <cp:lastModifiedBy>ws2001</cp:lastModifiedBy>
  <cp:revision>609</cp:revision>
  <cp:lastPrinted>2019-02-21T06:20:38Z</cp:lastPrinted>
  <dcterms:created xsi:type="dcterms:W3CDTF">2014-02-04T07:17:20Z</dcterms:created>
  <dcterms:modified xsi:type="dcterms:W3CDTF">2019-10-28T07:21:52Z</dcterms:modified>
</cp:coreProperties>
</file>